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60" r:id="rId4"/>
    <p:sldId id="261" r:id="rId5"/>
    <p:sldId id="262" r:id="rId6"/>
    <p:sldId id="258" r:id="rId7"/>
    <p:sldId id="263" r:id="rId8"/>
    <p:sldId id="264" r:id="rId9"/>
    <p:sldId id="265" r:id="rId10"/>
    <p:sldId id="266" r:id="rId11"/>
    <p:sldId id="259" r:id="rId12"/>
    <p:sldId id="270" r:id="rId13"/>
    <p:sldId id="282" r:id="rId14"/>
    <p:sldId id="283" r:id="rId15"/>
    <p:sldId id="284" r:id="rId16"/>
    <p:sldId id="285" r:id="rId17"/>
    <p:sldId id="286" r:id="rId18"/>
    <p:sldId id="287" r:id="rId19"/>
    <p:sldId id="267" r:id="rId20"/>
    <p:sldId id="268" r:id="rId21"/>
    <p:sldId id="269" r:id="rId22"/>
    <p:sldId id="271" r:id="rId23"/>
    <p:sldId id="272" r:id="rId24"/>
    <p:sldId id="273" r:id="rId25"/>
    <p:sldId id="274" r:id="rId26"/>
    <p:sldId id="275" r:id="rId27"/>
    <p:sldId id="276" r:id="rId28"/>
    <p:sldId id="278" r:id="rId29"/>
    <p:sldId id="277" r:id="rId30"/>
    <p:sldId id="279" r:id="rId31"/>
    <p:sldId id="280" r:id="rId32"/>
    <p:sldId id="281"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11"/>
    <a:srgbClr val="FCF110"/>
    <a:srgbClr val="CBCBC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86628" autoAdjust="0"/>
  </p:normalViewPr>
  <p:slideViewPr>
    <p:cSldViewPr>
      <p:cViewPr varScale="1">
        <p:scale>
          <a:sx n="46" d="100"/>
          <a:sy n="46" d="100"/>
        </p:scale>
        <p:origin x="-31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2F16B-AEEB-4F0F-8365-E27C10381B23}" type="datetimeFigureOut">
              <a:rPr lang="en-CA" smtClean="0"/>
              <a:pPr/>
              <a:t>2013-05-12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80B265-5D54-45A4-BB6B-F95272992F4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technology available today</a:t>
            </a:r>
            <a:r>
              <a:rPr lang="en-CA" baseline="0" dirty="0" smtClean="0"/>
              <a:t> is truly powerful. From hardware to software to everything in between, the technology of the 21</a:t>
            </a:r>
            <a:r>
              <a:rPr lang="en-CA" baseline="30000" dirty="0" smtClean="0"/>
              <a:t>st</a:t>
            </a:r>
            <a:r>
              <a:rPr lang="en-CA" baseline="0" dirty="0" smtClean="0"/>
              <a:t> century has the potential to help our world economy grow exponentially. In order for our youth to be a part of this growth, they have to have the skills necessary to compete in a global economy. And, there is no better way for students to gain this knowledge and skills than to make use of the age appropriate technology available. In this way, they will develop as 21</a:t>
            </a:r>
            <a:r>
              <a:rPr lang="en-CA" baseline="30000" dirty="0" smtClean="0"/>
              <a:t>st</a:t>
            </a:r>
            <a:r>
              <a:rPr lang="en-CA" baseline="0" dirty="0" smtClean="0"/>
              <a:t> century learners. Why use technology…?</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make use of both online</a:t>
            </a:r>
            <a:r>
              <a:rPr lang="en-CA" baseline="0" dirty="0" smtClean="0"/>
              <a:t> and offline tools. The online tools are web tools whose function is to make collaboration and sharing easier. Some of these tools have other functions as well. Your child will use presentation tools, unlike the one I’m using here, the slideshow; writing tools, like blogs; reading tools, such as online books; as well as math tools, like ixl.com. All of this tools are available to students both at school and at home, 24 hours a day, 7 days a week, and on almost any mobile device, making learning possibilities happen everywhere.</a:t>
            </a:r>
          </a:p>
          <a:p>
            <a:r>
              <a:rPr lang="en-CA" baseline="0" dirty="0" smtClean="0"/>
              <a:t>Offline tools like software programs will be loaded on to the school’s server of which your child will have access. Software programs like Millie’s </a:t>
            </a:r>
            <a:r>
              <a:rPr lang="en-CA" baseline="0" dirty="0" err="1" smtClean="0"/>
              <a:t>Mathhouse</a:t>
            </a:r>
            <a:r>
              <a:rPr lang="en-CA" baseline="0" dirty="0" smtClean="0"/>
              <a:t>, </a:t>
            </a:r>
            <a:r>
              <a:rPr lang="en-CA" baseline="0" dirty="0" err="1" smtClean="0"/>
              <a:t>Starfall</a:t>
            </a:r>
            <a:r>
              <a:rPr lang="en-CA" baseline="0" dirty="0" smtClean="0"/>
              <a:t> as well as Paint. Students will also access websites like ixl.com. Students will use hardware such as </a:t>
            </a:r>
            <a:r>
              <a:rPr lang="en-CA" baseline="0" dirty="0" err="1" smtClean="0"/>
              <a:t>iPads</a:t>
            </a:r>
            <a:r>
              <a:rPr lang="en-CA" baseline="0" dirty="0" smtClean="0"/>
              <a:t> for photos, video, and audio. They will also use many Apple apps. to create multimedia presentations and digital stories. </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11</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blog</a:t>
            </a:r>
            <a:r>
              <a:rPr lang="en-CA" baseline="0" dirty="0" smtClean="0"/>
              <a:t> is an online log of an individual’s thoughts, ideas, creations, questions, and reflections. It is a representation of the person posting the items. In our classroom, the blog will be used as a presentation and reflection tool. Students will have access to a secure blog through our classroom website, where they will post and share their creations, like a portfolio. Students can add multimedia to their blogs, not limiting them to simply written expression.</a:t>
            </a:r>
          </a:p>
          <a:p>
            <a:r>
              <a:rPr lang="en-CA" baseline="0" dirty="0" smtClean="0"/>
              <a:t>This is also a great place to receive feedback from their peers as to their success.</a:t>
            </a:r>
          </a:p>
        </p:txBody>
      </p:sp>
      <p:sp>
        <p:nvSpPr>
          <p:cNvPr id="4" name="Slide Number Placeholder 3"/>
          <p:cNvSpPr>
            <a:spLocks noGrp="1"/>
          </p:cNvSpPr>
          <p:nvPr>
            <p:ph type="sldNum" sz="quarter" idx="10"/>
          </p:nvPr>
        </p:nvSpPr>
        <p:spPr/>
        <p:txBody>
          <a:bodyPr/>
          <a:lstStyle/>
          <a:p>
            <a:fld id="{7E80B265-5D54-45A4-BB6B-F95272992F49}" type="slidenum">
              <a:rPr lang="en-CA" smtClean="0"/>
              <a:pPr/>
              <a:t>14</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a:t>
            </a:r>
            <a:r>
              <a:rPr lang="en-CA" baseline="0" dirty="0" smtClean="0"/>
              <a:t> and parents will have access to the class’s website to retrieve and read about what has happened, what is happening, and what will happen. Here students can review lessons posted and review their blog posts. Parents can watch video of the activities occurring in their child’s classroom and can also view their work. There are links to other websites with excellent tools for practicing the basic skills.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15</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a:t>
            </a:r>
            <a:r>
              <a:rPr lang="en-CA" dirty="0" err="1" smtClean="0"/>
              <a:t>iPad</a:t>
            </a:r>
            <a:r>
              <a:rPr lang="en-CA" dirty="0" smtClean="0"/>
              <a:t> will be the focu</a:t>
            </a:r>
            <a:r>
              <a:rPr lang="en-CA" baseline="0" dirty="0" smtClean="0"/>
              <a:t>s piece of technology in the classroom, simply because it can be used both individually as well as collectively. With the addition of Apple TV and a </a:t>
            </a:r>
            <a:r>
              <a:rPr lang="en-CA" baseline="0" dirty="0" err="1" smtClean="0"/>
              <a:t>smartBoard</a:t>
            </a:r>
            <a:r>
              <a:rPr lang="en-CA" baseline="0" dirty="0" smtClean="0"/>
              <a:t>, the entire class can be connected together in a intranet of devices. Students can display their work for peers to edit, revise, or provide feedback. They can do so in front of the class or at their seat, depending on their comfort level. They can conduct research, practice academic skills, connect with people around the world through the use of an </a:t>
            </a:r>
            <a:r>
              <a:rPr lang="en-CA" baseline="0" dirty="0" err="1" smtClean="0"/>
              <a:t>iPad</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16</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have</a:t>
            </a:r>
            <a:r>
              <a:rPr lang="en-CA" baseline="0" dirty="0" smtClean="0"/>
              <a:t> access to the </a:t>
            </a:r>
            <a:r>
              <a:rPr lang="en-CA" baseline="0" dirty="0" err="1" smtClean="0"/>
              <a:t>SMARTBoard</a:t>
            </a:r>
            <a:r>
              <a:rPr lang="en-CA" baseline="0" dirty="0" smtClean="0"/>
              <a:t> in a variety of ways. They will participate in shared lessons in all curriculum areas. They will use it in small groups at centre times to practice/review current learning. Students will also be able to view displayed content, such as videos, multimedia presentations, as well as peers work.</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17</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YouTube</a:t>
            </a:r>
            <a:r>
              <a:rPr lang="en-CA" baseline="0" dirty="0" smtClean="0"/>
              <a:t> will be used in a variety of ways. It will be used as a place to gather new information on a topic. It will also be used to view demonstrations of experiments, activities, and/or performances. The online tool will also be used to post student creations to share with others with in the community as well as around the world.</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18</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7E80B265-5D54-45A4-BB6B-F95272992F49}" type="slidenum">
              <a:rPr lang="en-CA" smtClean="0"/>
              <a:pPr/>
              <a:t>19</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Ixl.com is an</a:t>
            </a:r>
            <a:r>
              <a:rPr lang="en-CA" baseline="0" dirty="0" smtClean="0"/>
              <a:t> online website that provides students from K-12 with practice in all strands of the curriculum. Students will access and practice these skills in JK during their computer lab time. Each student’s account can be accessed at home via the Internet for extra practice, too.</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20</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Using this software</a:t>
            </a:r>
            <a:r>
              <a:rPr lang="en-CA" baseline="0" dirty="0" smtClean="0"/>
              <a:t> program, students solidify their understanding of mathematical skills, such as measuring, counting, and patterning. Students complete all of these skills within a storyline, making an authentic experience.</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21</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use </a:t>
            </a:r>
            <a:r>
              <a:rPr lang="en-CA" dirty="0" err="1" smtClean="0"/>
              <a:t>BookFLIX</a:t>
            </a:r>
            <a:r>
              <a:rPr lang="en-CA" baseline="0" dirty="0" smtClean="0"/>
              <a:t> as a resource for independent reading during centre times &amp; shared readings and read </a:t>
            </a:r>
            <a:r>
              <a:rPr lang="en-CA" baseline="0" dirty="0" err="1" smtClean="0"/>
              <a:t>alouds</a:t>
            </a:r>
            <a:r>
              <a:rPr lang="en-CA" baseline="0" dirty="0" smtClean="0"/>
              <a:t> during instructional times.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23</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can work together to create,</a:t>
            </a:r>
            <a:r>
              <a:rPr lang="en-CA" baseline="0" dirty="0" smtClean="0"/>
              <a:t> re-create, revise, and share with others around the world, connecting them to the global discussion.</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a:t>
            </a:r>
            <a:r>
              <a:rPr lang="en-CA" baseline="0" dirty="0" smtClean="0"/>
              <a:t> app. Helps students practice the sounds of the letters of the alphabet, by tracing the form of the letter and making the sound. </a:t>
            </a:r>
            <a:r>
              <a:rPr lang="en-CA" dirty="0" smtClean="0"/>
              <a:t>Students will use this </a:t>
            </a:r>
            <a:r>
              <a:rPr lang="en-CA" dirty="0" err="1" smtClean="0"/>
              <a:t>iPad</a:t>
            </a:r>
            <a:r>
              <a:rPr lang="en-CA" baseline="0" dirty="0" smtClean="0"/>
              <a:t> app. to practice identifying the letters in the alphabet as well as their individual sounds. They can utilize this app. during centre time or in guided reading groups.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24</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use </a:t>
            </a:r>
            <a:r>
              <a:rPr lang="en-CA" dirty="0" err="1" smtClean="0"/>
              <a:t>iPhoto</a:t>
            </a:r>
            <a:r>
              <a:rPr lang="en-CA" baseline="0" dirty="0" smtClean="0"/>
              <a:t>, a photo editing app., as well as photos of they and their friends acting out various scenes from familiar books to create a retell. This type of writing is really engaging for students and helps them delve deeper in to the text, reflecting on the most important parts as well as their significance to the overall story.</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26</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could also use the same app. to</a:t>
            </a:r>
            <a:r>
              <a:rPr lang="en-CA" baseline="0" dirty="0" smtClean="0"/>
              <a:t> complete a retell of a special event, time in their life, or recess activity. This process of using images helps students with their memory of the event as well as the important detail, which can often be lost in the student’s own drawing or sketching.</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27</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a:t>
            </a:r>
            <a:r>
              <a:rPr lang="en-CA" baseline="0" dirty="0" smtClean="0"/>
              <a:t> can use photos found on the Internet to create a diagram with labels of the information they have learned for a report on a topic of their choice. Students could even take photos themselves of the features of their topic and add labels, using the </a:t>
            </a:r>
            <a:r>
              <a:rPr lang="en-CA" baseline="0" dirty="0" err="1" smtClean="0"/>
              <a:t>iPhoto</a:t>
            </a:r>
            <a:r>
              <a:rPr lang="en-CA" baseline="0" dirty="0" smtClean="0"/>
              <a:t> app.</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28</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can complete the</a:t>
            </a:r>
            <a:r>
              <a:rPr lang="en-CA" baseline="0" dirty="0" smtClean="0"/>
              <a:t> same activities as mentioned above using </a:t>
            </a:r>
            <a:r>
              <a:rPr lang="en-CA" baseline="0" dirty="0" err="1" smtClean="0"/>
              <a:t>iVideo</a:t>
            </a:r>
            <a:r>
              <a:rPr lang="en-CA" baseline="0" dirty="0" smtClean="0"/>
              <a:t>, a video editing app., which allows users to create unique footage. </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29</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Coupled with the </a:t>
            </a:r>
            <a:r>
              <a:rPr lang="en-CA" dirty="0" err="1" smtClean="0"/>
              <a:t>smartBoard</a:t>
            </a:r>
            <a:r>
              <a:rPr lang="en-CA" dirty="0" smtClean="0"/>
              <a:t>,</a:t>
            </a:r>
            <a:r>
              <a:rPr lang="en-CA" baseline="0" dirty="0" smtClean="0"/>
              <a:t> the digital blue microscope can bring the tiny and miniscule to life for students to see the inner workings of the animals and insects of our world. Students will use their prior knowledge and ideas to predict what they think they will see under the microscope for a variety of objects. They can then use their sketching skills to sketch the results of their investigation and add labels for the detail.</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31</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can access and view YouTube</a:t>
            </a:r>
            <a:r>
              <a:rPr lang="en-CA" baseline="0" dirty="0" smtClean="0"/>
              <a:t> videos on scientific topics to gather new information or to verify their findings from a variety of experiments. They could also use the </a:t>
            </a:r>
            <a:r>
              <a:rPr lang="en-CA" baseline="0" dirty="0" err="1" smtClean="0"/>
              <a:t>iVideo</a:t>
            </a:r>
            <a:r>
              <a:rPr lang="en-CA" baseline="0" dirty="0" smtClean="0"/>
              <a:t> app. to create a video of an experiment they have conducted and share it on the web for others to view and comment.</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32</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teacher will make use of some</a:t>
            </a:r>
            <a:r>
              <a:rPr lang="en-CA" baseline="0" dirty="0" smtClean="0"/>
              <a:t> of the technology as a means to record student success. He will record the student(s) demonstrating their learning, in order to access it at a later date, say in a parent-teacher interview.</a:t>
            </a:r>
          </a:p>
          <a:p>
            <a:r>
              <a:rPr lang="en-CA" baseline="0" dirty="0" smtClean="0"/>
              <a:t>Students will use the appropriate technology to revise and edit their work. The recordings of student work that the teacher collects will be shared with the student in a student-teacher conference, where together student and teacher will review the success criteria and the student’s success in meeting them.</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33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Technology can be fun to learn and fun with</a:t>
            </a:r>
            <a:r>
              <a:rPr lang="en-CA" baseline="0" dirty="0" smtClean="0"/>
              <a:t> which to create. It provides students with hands-on opportunities to be unique, no matter what their abilities.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4</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a:t>
            </a:r>
            <a:r>
              <a:rPr lang="en-CA" baseline="0" dirty="0" smtClean="0"/>
              <a:t> will be very specific abilities required by 21</a:t>
            </a:r>
            <a:r>
              <a:rPr lang="en-CA" baseline="30000" dirty="0" smtClean="0"/>
              <a:t>st</a:t>
            </a:r>
            <a:r>
              <a:rPr lang="en-CA" baseline="0" dirty="0" smtClean="0"/>
              <a:t> century workers. They will need to be self-motivated, creative problem-solvers, who have strong computer skills and knowledge of a variety of programs and their capabilities.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Many</a:t>
            </a:r>
            <a:r>
              <a:rPr lang="en-CA" baseline="0" dirty="0" smtClean="0"/>
              <a:t> of the tools your child will use are collaborative tools. They’re tools which connect them to the wider world, whether it is through sharing their work with others or by working directly with them on a shared task. These tools also allow your child to have a choice in the content of his/her learning. The Internet is a massive resource of information with access to many experts in almost any field imaginable. It allows individuals opportunities to gain knowledge and best practice in a myriad of ways.</a:t>
            </a:r>
          </a:p>
          <a:p>
            <a:r>
              <a:rPr lang="en-CA" baseline="0" dirty="0" smtClean="0"/>
              <a:t>My role in this endeavour is as facilitator of knowledge, rather than the traditional director. Therefore, the assessment pieces your child will complete are designed by me to meet curricular goals, but whose topics and ways of demonstrating learning are chosen by your child. </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6</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use both online and offline software to help them</a:t>
            </a:r>
            <a:r>
              <a:rPr lang="en-CA" baseline="0" dirty="0" smtClean="0"/>
              <a:t> solve and prove the riddles of math.</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use online</a:t>
            </a:r>
            <a:r>
              <a:rPr lang="en-CA" baseline="0" dirty="0" smtClean="0"/>
              <a:t> tools to observe exemplary work, create exemplary work, and share their exemplary, through a variety of applications.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8</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develop</a:t>
            </a:r>
            <a:r>
              <a:rPr lang="en-CA" baseline="0" dirty="0" smtClean="0"/>
              <a:t> skills in reading by making use of online books which can be read aloud to them, so that they can access the content. They will also make meaning out of other online content such as comics, images, ads, and commercials.</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9</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Students will experience</a:t>
            </a:r>
            <a:r>
              <a:rPr lang="en-CA" baseline="0" dirty="0" smtClean="0"/>
              <a:t> the world around them, whether minute or grand, through the use of captured video footage, digital photos, as well as audio, and use this as a springboard for further inquiry.</a:t>
            </a:r>
            <a:endParaRPr lang="en-CA" dirty="0"/>
          </a:p>
        </p:txBody>
      </p:sp>
      <p:sp>
        <p:nvSpPr>
          <p:cNvPr id="4" name="Slide Number Placeholder 3"/>
          <p:cNvSpPr>
            <a:spLocks noGrp="1"/>
          </p:cNvSpPr>
          <p:nvPr>
            <p:ph type="sldNum" sz="quarter" idx="10"/>
          </p:nvPr>
        </p:nvSpPr>
        <p:spPr/>
        <p:txBody>
          <a:bodyPr/>
          <a:lstStyle/>
          <a:p>
            <a:fld id="{7E80B265-5D54-45A4-BB6B-F95272992F49}" type="slidenum">
              <a:rPr lang="en-CA" smtClean="0"/>
              <a:pPr/>
              <a:t>10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9B504-2F51-4F4D-AF53-87F910C357E6}" type="datetimeFigureOut">
              <a:rPr lang="en-CA" smtClean="0"/>
              <a:pPr/>
              <a:t>2013-05-12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02FA1A-7CB0-4470-8C3F-52AB0EB37FAF}" type="slidenum">
              <a:rPr lang="en-CA" smtClean="0"/>
              <a:pPr/>
              <a:t>‹#›</a:t>
            </a:fld>
            <a:endParaRPr lang="en-CA"/>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9B504-2F51-4F4D-AF53-87F910C357E6}" type="datetimeFigureOut">
              <a:rPr lang="en-CA" smtClean="0"/>
              <a:pPr/>
              <a:t>2013-05-12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2FA1A-7CB0-4470-8C3F-52AB0EB37FAF}"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gif"/><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wm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00_0598.JPG"/>
          <p:cNvPicPr>
            <a:picLocks noGrp="1" noChangeAspect="1"/>
          </p:cNvPicPr>
          <p:nvPr>
            <p:ph idx="1"/>
          </p:nvPr>
        </p:nvPicPr>
        <p:blipFill>
          <a:blip r:embed="rId2" cstate="print"/>
          <a:stretch>
            <a:fillRect/>
          </a:stretch>
        </p:blipFill>
        <p:spPr>
          <a:xfrm>
            <a:off x="0" y="0"/>
            <a:ext cx="9144000" cy="6858000"/>
          </a:xfrm>
        </p:spPr>
      </p:pic>
      <p:sp>
        <p:nvSpPr>
          <p:cNvPr id="4" name="Title 3"/>
          <p:cNvSpPr>
            <a:spLocks noGrp="1"/>
          </p:cNvSpPr>
          <p:nvPr>
            <p:ph type="title"/>
          </p:nvPr>
        </p:nvSpPr>
        <p:spPr>
          <a:xfrm>
            <a:off x="3707904" y="2060848"/>
            <a:ext cx="2736304" cy="1143000"/>
          </a:xfrm>
        </p:spPr>
        <p:txBody>
          <a:bodyPr>
            <a:normAutofit/>
          </a:bodyPr>
          <a:lstStyle/>
          <a:p>
            <a:r>
              <a:rPr lang="en-CA" sz="3200" dirty="0" smtClean="0">
                <a:solidFill>
                  <a:schemeClr val="tx1">
                    <a:lumMod val="95000"/>
                    <a:lumOff val="5000"/>
                  </a:schemeClr>
                </a:solidFill>
              </a:rPr>
              <a:t>Technology in </a:t>
            </a:r>
            <a:r>
              <a:rPr lang="en-CA" sz="3200" dirty="0" smtClean="0">
                <a:solidFill>
                  <a:schemeClr val="tx1">
                    <a:lumMod val="95000"/>
                    <a:lumOff val="5000"/>
                  </a:schemeClr>
                </a:solidFill>
              </a:rPr>
              <a:t>a </a:t>
            </a:r>
            <a:r>
              <a:rPr lang="en-CA" sz="3200" dirty="0" smtClean="0">
                <a:solidFill>
                  <a:schemeClr val="tx1">
                    <a:lumMod val="95000"/>
                    <a:lumOff val="5000"/>
                  </a:schemeClr>
                </a:solidFill>
              </a:rPr>
              <a:t>JK</a:t>
            </a:r>
            <a:r>
              <a:rPr lang="en-CA" sz="3200" dirty="0" smtClean="0">
                <a:solidFill>
                  <a:schemeClr val="tx1">
                    <a:lumMod val="95000"/>
                    <a:lumOff val="5000"/>
                  </a:schemeClr>
                </a:solidFill>
              </a:rPr>
              <a:t> </a:t>
            </a:r>
            <a:r>
              <a:rPr lang="en-CA" sz="3200" dirty="0" smtClean="0">
                <a:solidFill>
                  <a:schemeClr val="tx1">
                    <a:lumMod val="95000"/>
                    <a:lumOff val="5000"/>
                  </a:schemeClr>
                </a:solidFill>
              </a:rPr>
              <a:t>Classroom</a:t>
            </a:r>
            <a:endParaRPr lang="en-CA" sz="3200" dirty="0">
              <a:solidFill>
                <a:schemeClr val="tx1">
                  <a:lumMod val="95000"/>
                  <a:lumOff val="5000"/>
                </a:schemeClr>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hard-working-bee109999.jpg"/>
          <p:cNvPicPr>
            <a:picLocks noChangeAspect="1"/>
          </p:cNvPicPr>
          <p:nvPr/>
        </p:nvPicPr>
        <p:blipFill>
          <a:blip r:embed="rId3" cstate="print"/>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971600" y="548680"/>
            <a:ext cx="7344816" cy="1200329"/>
          </a:xfrm>
          <a:prstGeom prst="rect">
            <a:avLst/>
          </a:prstGeom>
          <a:noFill/>
        </p:spPr>
        <p:txBody>
          <a:bodyPr wrap="square" rtlCol="0">
            <a:spAutoFit/>
          </a:bodyPr>
          <a:lstStyle/>
          <a:p>
            <a:r>
              <a:rPr lang="en-CA" sz="4000" b="1" dirty="0" smtClean="0">
                <a:latin typeface="Rockwell Extra Bold" pitchFamily="18" charset="0"/>
              </a:rPr>
              <a:t>observe</a:t>
            </a:r>
            <a:r>
              <a:rPr lang="en-CA" dirty="0" smtClean="0"/>
              <a:t> </a:t>
            </a:r>
          </a:p>
          <a:p>
            <a:r>
              <a:rPr lang="en-CA" sz="3200" dirty="0" smtClean="0">
                <a:solidFill>
                  <a:schemeClr val="bg2">
                    <a:lumMod val="75000"/>
                  </a:schemeClr>
                </a:solidFill>
              </a:rPr>
              <a:t>					the mysterious</a:t>
            </a:r>
            <a:endParaRPr lang="en-CA" sz="3200" dirty="0">
              <a:solidFill>
                <a:schemeClr val="bg2">
                  <a:lumMod val="75000"/>
                </a:schemeClr>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23728" y="1340768"/>
            <a:ext cx="3672408" cy="2154436"/>
          </a:xfrm>
          <a:prstGeom prst="rect">
            <a:avLst/>
          </a:prstGeom>
          <a:noFill/>
        </p:spPr>
        <p:txBody>
          <a:bodyPr wrap="square" rtlCol="0">
            <a:spAutoFit/>
          </a:bodyPr>
          <a:lstStyle/>
          <a:p>
            <a:r>
              <a:rPr lang="en-CA" sz="6600" dirty="0" smtClean="0">
                <a:solidFill>
                  <a:schemeClr val="bg1"/>
                </a:solidFill>
              </a:rPr>
              <a:t>What</a:t>
            </a:r>
            <a:r>
              <a:rPr lang="en-CA" dirty="0" smtClean="0">
                <a:solidFill>
                  <a:schemeClr val="bg1"/>
                </a:solidFill>
              </a:rPr>
              <a:t> 	     		</a:t>
            </a:r>
            <a:r>
              <a:rPr lang="en-CA" sz="3200" b="1" i="1" dirty="0" smtClean="0">
                <a:solidFill>
                  <a:schemeClr val="bg1"/>
                </a:solidFill>
              </a:rPr>
              <a:t>tools</a:t>
            </a:r>
          </a:p>
          <a:p>
            <a:r>
              <a:rPr lang="en-CA" dirty="0" smtClean="0">
                <a:solidFill>
                  <a:schemeClr val="bg1"/>
                </a:solidFill>
              </a:rPr>
              <a:t>      </a:t>
            </a:r>
            <a:r>
              <a:rPr lang="en-CA" sz="3600" dirty="0" smtClean="0">
                <a:solidFill>
                  <a:schemeClr val="bg1"/>
                </a:solidFill>
              </a:rPr>
              <a:t>will we use?</a:t>
            </a:r>
            <a:endParaRPr lang="en-CA" sz="3600" dirty="0">
              <a:solidFill>
                <a:schemeClr val="bg1"/>
              </a:solidFill>
            </a:endParaRPr>
          </a:p>
        </p:txBody>
      </p:sp>
      <p:pic>
        <p:nvPicPr>
          <p:cNvPr id="7" name="Picture 6" descr="file0001793568461.jpg"/>
          <p:cNvPicPr>
            <a:picLocks noChangeAspect="1"/>
          </p:cNvPicPr>
          <p:nvPr/>
        </p:nvPicPr>
        <p:blipFill>
          <a:blip r:embed="rId3" cstate="print"/>
          <a:stretch>
            <a:fillRect/>
          </a:stretch>
        </p:blipFill>
        <p:spPr>
          <a:xfrm>
            <a:off x="0" y="0"/>
            <a:ext cx="9144000" cy="6858000"/>
          </a:xfrm>
          <a:prstGeom prst="rect">
            <a:avLst/>
          </a:prstGeom>
        </p:spPr>
      </p:pic>
      <p:sp>
        <p:nvSpPr>
          <p:cNvPr id="8" name="TextBox 7"/>
          <p:cNvSpPr txBox="1"/>
          <p:nvPr/>
        </p:nvSpPr>
        <p:spPr>
          <a:xfrm>
            <a:off x="395536" y="764704"/>
            <a:ext cx="4968552" cy="2677656"/>
          </a:xfrm>
          <a:prstGeom prst="rect">
            <a:avLst/>
          </a:prstGeom>
          <a:noFill/>
        </p:spPr>
        <p:txBody>
          <a:bodyPr wrap="square" rtlCol="0">
            <a:spAutoFit/>
          </a:bodyPr>
          <a:lstStyle/>
          <a:p>
            <a:r>
              <a:rPr lang="en-CA" sz="6600" dirty="0" smtClean="0">
                <a:solidFill>
                  <a:schemeClr val="bg1"/>
                </a:solidFill>
                <a:latin typeface="Berlin Sans FB Demi" pitchFamily="34" charset="0"/>
                <a:cs typeface="Arial" pitchFamily="34" charset="0"/>
              </a:rPr>
              <a:t>What</a:t>
            </a:r>
          </a:p>
          <a:p>
            <a:endParaRPr lang="en-CA" dirty="0" smtClean="0">
              <a:solidFill>
                <a:schemeClr val="bg1"/>
              </a:solidFill>
            </a:endParaRPr>
          </a:p>
          <a:p>
            <a:r>
              <a:rPr lang="en-CA" dirty="0" smtClean="0">
                <a:solidFill>
                  <a:schemeClr val="bg1"/>
                </a:solidFill>
              </a:rPr>
              <a:t>			</a:t>
            </a:r>
            <a:r>
              <a:rPr lang="en-CA" sz="4800" i="1" dirty="0" smtClean="0">
                <a:solidFill>
                  <a:schemeClr val="bg1"/>
                </a:solidFill>
              </a:rPr>
              <a:t>tools</a:t>
            </a:r>
          </a:p>
          <a:p>
            <a:r>
              <a:rPr lang="en-CA" dirty="0" smtClean="0">
                <a:solidFill>
                  <a:schemeClr val="bg1"/>
                </a:solidFill>
              </a:rPr>
              <a:t> 					</a:t>
            </a:r>
            <a:r>
              <a:rPr lang="en-CA" dirty="0" smtClean="0"/>
              <a:t>	</a:t>
            </a:r>
            <a:endParaRPr lang="en-CA" sz="4000" dirty="0"/>
          </a:p>
        </p:txBody>
      </p:sp>
      <p:sp>
        <p:nvSpPr>
          <p:cNvPr id="9" name="TextBox 8"/>
          <p:cNvSpPr txBox="1"/>
          <p:nvPr/>
        </p:nvSpPr>
        <p:spPr>
          <a:xfrm>
            <a:off x="5508104" y="3068960"/>
            <a:ext cx="3347864" cy="646331"/>
          </a:xfrm>
          <a:prstGeom prst="rect">
            <a:avLst/>
          </a:prstGeom>
          <a:noFill/>
        </p:spPr>
        <p:txBody>
          <a:bodyPr wrap="square" rtlCol="0">
            <a:spAutoFit/>
          </a:bodyPr>
          <a:lstStyle/>
          <a:p>
            <a:r>
              <a:rPr lang="en-CA" sz="3600" b="1" i="1" dirty="0" smtClean="0">
                <a:solidFill>
                  <a:schemeClr val="bg1"/>
                </a:solidFill>
                <a:latin typeface="Arial" pitchFamily="34" charset="0"/>
                <a:cs typeface="Arial" pitchFamily="34" charset="0"/>
              </a:rPr>
              <a:t>will we use?</a:t>
            </a:r>
            <a:endParaRPr lang="en-CA" sz="3600" b="1" i="1" dirty="0">
              <a:solidFill>
                <a:schemeClr val="bg1"/>
              </a:solidFill>
              <a:latin typeface="Arial" pitchFamily="34" charset="0"/>
              <a:cs typeface="Arial"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0002050295530.jpg"/>
          <p:cNvPicPr>
            <a:picLocks noChangeAspect="1"/>
          </p:cNvPicPr>
          <p:nvPr/>
        </p:nvPicPr>
        <p:blipFill>
          <a:blip r:embed="rId2" cstate="print"/>
          <a:stretch>
            <a:fillRect/>
          </a:stretch>
        </p:blipFill>
        <p:spPr>
          <a:xfrm>
            <a:off x="2195736" y="1556792"/>
            <a:ext cx="963546" cy="648072"/>
          </a:xfrm>
          <a:prstGeom prst="rect">
            <a:avLst/>
          </a:prstGeom>
          <a:ln>
            <a:noFill/>
          </a:ln>
          <a:effectLst>
            <a:softEdge rad="112500"/>
          </a:effectLst>
        </p:spPr>
      </p:pic>
      <p:pic>
        <p:nvPicPr>
          <p:cNvPr id="4" name="Picture 3" descr="file9881303090876.jpg"/>
          <p:cNvPicPr>
            <a:picLocks noChangeAspect="1"/>
          </p:cNvPicPr>
          <p:nvPr/>
        </p:nvPicPr>
        <p:blipFill>
          <a:blip r:embed="rId3" cstate="print"/>
          <a:srcRect l="16950"/>
          <a:stretch>
            <a:fillRect/>
          </a:stretch>
        </p:blipFill>
        <p:spPr>
          <a:xfrm>
            <a:off x="-108520" y="1988840"/>
            <a:ext cx="5292080" cy="4331857"/>
          </a:xfrm>
          <a:prstGeom prst="rect">
            <a:avLst/>
          </a:prstGeom>
          <a:ln>
            <a:noFill/>
          </a:ln>
          <a:effectLst>
            <a:softEdge rad="112500"/>
          </a:effectLst>
        </p:spPr>
      </p:pic>
      <p:pic>
        <p:nvPicPr>
          <p:cNvPr id="5" name="Picture 4" descr="ivideo.jpg"/>
          <p:cNvPicPr>
            <a:picLocks noChangeAspect="1"/>
          </p:cNvPicPr>
          <p:nvPr/>
        </p:nvPicPr>
        <p:blipFill>
          <a:blip r:embed="rId4" cstate="print"/>
          <a:stretch>
            <a:fillRect/>
          </a:stretch>
        </p:blipFill>
        <p:spPr>
          <a:xfrm>
            <a:off x="4788024" y="5057800"/>
            <a:ext cx="1800200" cy="1800200"/>
          </a:xfrm>
          <a:prstGeom prst="rect">
            <a:avLst/>
          </a:prstGeom>
          <a:ln>
            <a:noFill/>
          </a:ln>
          <a:effectLst>
            <a:softEdge rad="112500"/>
          </a:effectLst>
        </p:spPr>
      </p:pic>
      <p:pic>
        <p:nvPicPr>
          <p:cNvPr id="6" name="Picture 5" descr="phonics.jpg"/>
          <p:cNvPicPr>
            <a:picLocks noChangeAspect="1"/>
          </p:cNvPicPr>
          <p:nvPr/>
        </p:nvPicPr>
        <p:blipFill>
          <a:blip r:embed="rId5" cstate="print"/>
          <a:stretch>
            <a:fillRect/>
          </a:stretch>
        </p:blipFill>
        <p:spPr>
          <a:xfrm>
            <a:off x="7236296" y="2780928"/>
            <a:ext cx="1052736" cy="1052736"/>
          </a:xfrm>
          <a:prstGeom prst="rect">
            <a:avLst/>
          </a:prstGeom>
          <a:ln>
            <a:noFill/>
          </a:ln>
          <a:effectLst>
            <a:softEdge rad="112500"/>
          </a:effectLst>
        </p:spPr>
      </p:pic>
      <p:pic>
        <p:nvPicPr>
          <p:cNvPr id="7" name="Picture 6" descr="you.jpg"/>
          <p:cNvPicPr>
            <a:picLocks noChangeAspect="1"/>
          </p:cNvPicPr>
          <p:nvPr/>
        </p:nvPicPr>
        <p:blipFill>
          <a:blip r:embed="rId6" cstate="print"/>
          <a:stretch>
            <a:fillRect/>
          </a:stretch>
        </p:blipFill>
        <p:spPr>
          <a:xfrm>
            <a:off x="4788024" y="2420888"/>
            <a:ext cx="2034540" cy="1440180"/>
          </a:xfrm>
          <a:prstGeom prst="rect">
            <a:avLst/>
          </a:prstGeom>
        </p:spPr>
      </p:pic>
      <p:pic>
        <p:nvPicPr>
          <p:cNvPr id="8" name="Picture 7" descr="iphoto.jpg"/>
          <p:cNvPicPr>
            <a:picLocks noChangeAspect="1"/>
          </p:cNvPicPr>
          <p:nvPr/>
        </p:nvPicPr>
        <p:blipFill>
          <a:blip r:embed="rId7" cstate="print"/>
          <a:stretch>
            <a:fillRect/>
          </a:stretch>
        </p:blipFill>
        <p:spPr>
          <a:xfrm>
            <a:off x="6876256" y="404664"/>
            <a:ext cx="1996440" cy="1463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book.jpg"/>
          <p:cNvPicPr>
            <a:picLocks noChangeAspect="1"/>
          </p:cNvPicPr>
          <p:nvPr/>
        </p:nvPicPr>
        <p:blipFill>
          <a:blip r:embed="rId8" cstate="print"/>
          <a:stretch>
            <a:fillRect/>
          </a:stretch>
        </p:blipFill>
        <p:spPr>
          <a:xfrm>
            <a:off x="683568" y="260648"/>
            <a:ext cx="1524000" cy="1341120"/>
          </a:xfrm>
          <a:prstGeom prst="rect">
            <a:avLst/>
          </a:prstGeom>
        </p:spPr>
      </p:pic>
      <p:sp>
        <p:nvSpPr>
          <p:cNvPr id="10" name="TextBox 9"/>
          <p:cNvSpPr txBox="1"/>
          <p:nvPr/>
        </p:nvSpPr>
        <p:spPr>
          <a:xfrm>
            <a:off x="7236296" y="5733256"/>
            <a:ext cx="1728192" cy="830997"/>
          </a:xfrm>
          <a:prstGeom prst="rect">
            <a:avLst/>
          </a:prstGeom>
          <a:noFill/>
        </p:spPr>
        <p:txBody>
          <a:bodyPr wrap="square" rtlCol="0">
            <a:spAutoFit/>
          </a:bodyPr>
          <a:lstStyle/>
          <a:p>
            <a:r>
              <a:rPr lang="en-CA" sz="4800" b="1" dirty="0" smtClean="0">
                <a:latin typeface="Bauhaus 93" pitchFamily="82" charset="0"/>
              </a:rPr>
              <a:t>Blogs</a:t>
            </a:r>
            <a:endParaRPr lang="en-CA" sz="4800" b="1" dirty="0">
              <a:latin typeface="Bauhaus 93" pitchFamily="82" charset="0"/>
            </a:endParaRPr>
          </a:p>
        </p:txBody>
      </p:sp>
      <p:sp>
        <p:nvSpPr>
          <p:cNvPr id="11" name="TextBox 10"/>
          <p:cNvSpPr txBox="1"/>
          <p:nvPr/>
        </p:nvSpPr>
        <p:spPr>
          <a:xfrm>
            <a:off x="5652120" y="4149080"/>
            <a:ext cx="3240360" cy="707886"/>
          </a:xfrm>
          <a:prstGeom prst="rect">
            <a:avLst/>
          </a:prstGeom>
          <a:noFill/>
        </p:spPr>
        <p:txBody>
          <a:bodyPr wrap="square" rtlCol="0">
            <a:spAutoFit/>
          </a:bodyPr>
          <a:lstStyle/>
          <a:p>
            <a:r>
              <a:rPr lang="en-CA" sz="3200" dirty="0" smtClean="0">
                <a:solidFill>
                  <a:schemeClr val="tx2">
                    <a:lumMod val="50000"/>
                  </a:schemeClr>
                </a:solidFill>
              </a:rPr>
              <a:t>Class </a:t>
            </a:r>
            <a:r>
              <a:rPr lang="en-CA" sz="4000" b="1" dirty="0" smtClean="0">
                <a:solidFill>
                  <a:schemeClr val="tx2">
                    <a:lumMod val="50000"/>
                  </a:schemeClr>
                </a:solidFill>
              </a:rPr>
              <a:t>website</a:t>
            </a:r>
            <a:endParaRPr lang="en-CA" sz="3200" b="1" dirty="0">
              <a:solidFill>
                <a:schemeClr val="tx2">
                  <a:lumMod val="50000"/>
                </a:schemeClr>
              </a:solidFill>
            </a:endParaRPr>
          </a:p>
        </p:txBody>
      </p:sp>
      <p:pic>
        <p:nvPicPr>
          <p:cNvPr id="12" name="Picture 11" descr="logo_ixl_2.png"/>
          <p:cNvPicPr>
            <a:picLocks noChangeAspect="1"/>
          </p:cNvPicPr>
          <p:nvPr/>
        </p:nvPicPr>
        <p:blipFill>
          <a:blip r:embed="rId9" cstate="print"/>
          <a:stretch>
            <a:fillRect/>
          </a:stretch>
        </p:blipFill>
        <p:spPr>
          <a:xfrm>
            <a:off x="5220072" y="548680"/>
            <a:ext cx="1645920" cy="670560"/>
          </a:xfrm>
          <a:prstGeom prst="rect">
            <a:avLst/>
          </a:prstGeom>
        </p:spPr>
      </p:pic>
      <p:pic>
        <p:nvPicPr>
          <p:cNvPr id="13" name="Picture 12" descr="Millies-Math-House-Text.gif"/>
          <p:cNvPicPr>
            <a:picLocks noChangeAspect="1"/>
          </p:cNvPicPr>
          <p:nvPr/>
        </p:nvPicPr>
        <p:blipFill>
          <a:blip r:embed="rId10" cstate="print"/>
          <a:stretch>
            <a:fillRect/>
          </a:stretch>
        </p:blipFill>
        <p:spPr>
          <a:xfrm>
            <a:off x="3563888" y="1268760"/>
            <a:ext cx="1368152" cy="738802"/>
          </a:xfrm>
          <a:prstGeom prst="rect">
            <a:avLst/>
          </a:prstGeom>
        </p:spPr>
      </p:pic>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vault-open-book98742.jpg"/>
          <p:cNvPicPr>
            <a:picLocks noChangeAspect="1"/>
          </p:cNvPicPr>
          <p:nvPr/>
        </p:nvPicPr>
        <p:blipFill>
          <a:blip r:embed="rId2" cstate="print"/>
          <a:srcRect l="8309" b="17450"/>
          <a:stretch>
            <a:fillRect/>
          </a:stretch>
        </p:blipFill>
        <p:spPr>
          <a:xfrm>
            <a:off x="-900608" y="0"/>
            <a:ext cx="10044608" cy="6858000"/>
          </a:xfrm>
          <a:prstGeom prst="rect">
            <a:avLst/>
          </a:prstGeom>
        </p:spPr>
      </p:pic>
      <p:sp>
        <p:nvSpPr>
          <p:cNvPr id="3" name="Freeform 2"/>
          <p:cNvSpPr/>
          <p:nvPr/>
        </p:nvSpPr>
        <p:spPr>
          <a:xfrm>
            <a:off x="107504" y="332656"/>
            <a:ext cx="8928992" cy="3168352"/>
          </a:xfrm>
          <a:custGeom>
            <a:avLst/>
            <a:gdLst>
              <a:gd name="connsiteX0" fmla="*/ 0 w 9893093"/>
              <a:gd name="connsiteY0" fmla="*/ 0 h 923330"/>
              <a:gd name="connsiteX1" fmla="*/ 9893093 w 9893093"/>
              <a:gd name="connsiteY1" fmla="*/ 0 h 923330"/>
              <a:gd name="connsiteX2" fmla="*/ 9893093 w 9893093"/>
              <a:gd name="connsiteY2" fmla="*/ 923330 h 923330"/>
              <a:gd name="connsiteX3" fmla="*/ 0 w 9893093"/>
              <a:gd name="connsiteY3" fmla="*/ 923330 h 923330"/>
              <a:gd name="connsiteX4" fmla="*/ 0 w 9893093"/>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093" h="923330">
                <a:moveTo>
                  <a:pt x="0" y="0"/>
                </a:moveTo>
                <a:lnTo>
                  <a:pt x="9893093" y="0"/>
                </a:lnTo>
                <a:lnTo>
                  <a:pt x="9893093" y="923330"/>
                </a:lnTo>
                <a:lnTo>
                  <a:pt x="0" y="923330"/>
                </a:lnTo>
                <a:lnTo>
                  <a:pt x="0" y="0"/>
                </a:lnTo>
                <a:close/>
              </a:path>
            </a:pathLst>
          </a:custGeom>
          <a:noFill/>
        </p:spPr>
        <p:txBody>
          <a:bodyPr wrap="none" lIns="91440" tIns="45720" rIns="91440" bIns="45720">
            <a:prstTxWarp prst="textTriangleInverted">
              <a:avLst>
                <a:gd name="adj" fmla="val 45099"/>
              </a:avLst>
            </a:prstTxWarp>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Tech Across the Curriculum</a:t>
            </a: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08920"/>
            <a:ext cx="9144000" cy="4149080"/>
          </a:xfrm>
          <a:prstGeom prst="rect">
            <a:avLst/>
          </a:prstGeom>
          <a:solidFill>
            <a:srgbClr val="0026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stockvault-blog-alphabet110612.jpg"/>
          <p:cNvPicPr>
            <a:picLocks noChangeAspect="1"/>
          </p:cNvPicPr>
          <p:nvPr/>
        </p:nvPicPr>
        <p:blipFill>
          <a:blip r:embed="rId3" cstate="print"/>
          <a:srcRect t="20204" b="11838"/>
          <a:stretch>
            <a:fillRect/>
          </a:stretch>
        </p:blipFill>
        <p:spPr>
          <a:xfrm>
            <a:off x="0" y="0"/>
            <a:ext cx="9144000" cy="2664296"/>
          </a:xfrm>
          <a:prstGeom prst="rect">
            <a:avLst/>
          </a:prstGeom>
        </p:spPr>
      </p:pic>
      <p:pic>
        <p:nvPicPr>
          <p:cNvPr id="4" name="Picture 3" descr="images (2).jpg"/>
          <p:cNvPicPr>
            <a:picLocks noChangeAspect="1"/>
          </p:cNvPicPr>
          <p:nvPr/>
        </p:nvPicPr>
        <p:blipFill>
          <a:blip r:embed="rId4" cstate="print"/>
          <a:stretch>
            <a:fillRect/>
          </a:stretch>
        </p:blipFill>
        <p:spPr>
          <a:xfrm>
            <a:off x="1835696" y="2708920"/>
            <a:ext cx="5463540" cy="5019919"/>
          </a:xfrm>
          <a:prstGeom prst="rect">
            <a:avLst/>
          </a:prstGeom>
        </p:spPr>
      </p:pic>
    </p:spTree>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3).jpg"/>
          <p:cNvPicPr>
            <a:picLocks noChangeAspect="1"/>
          </p:cNvPicPr>
          <p:nvPr/>
        </p:nvPicPr>
        <p:blipFill>
          <a:blip r:embed="rId3" cstate="print"/>
          <a:stretch>
            <a:fillRect/>
          </a:stretch>
        </p:blipFill>
        <p:spPr>
          <a:xfrm>
            <a:off x="984" y="260648"/>
            <a:ext cx="9143016" cy="5185133"/>
          </a:xfrm>
          <a:prstGeom prst="rect">
            <a:avLst/>
          </a:prstGeom>
        </p:spPr>
      </p:pic>
      <p:sp>
        <p:nvSpPr>
          <p:cNvPr id="3" name="TextBox 2"/>
          <p:cNvSpPr txBox="1"/>
          <p:nvPr/>
        </p:nvSpPr>
        <p:spPr>
          <a:xfrm>
            <a:off x="2051720" y="6021288"/>
            <a:ext cx="5040560" cy="523220"/>
          </a:xfrm>
          <a:prstGeom prst="rect">
            <a:avLst/>
          </a:prstGeom>
          <a:noFill/>
        </p:spPr>
        <p:txBody>
          <a:bodyPr wrap="square" rtlCol="0">
            <a:spAutoFit/>
          </a:bodyPr>
          <a:lstStyle/>
          <a:p>
            <a:r>
              <a:rPr lang="en-CA" sz="2800" dirty="0" smtClean="0">
                <a:solidFill>
                  <a:srgbClr val="C00000"/>
                </a:solidFill>
              </a:rPr>
              <a:t>www.mrwraysclass.weebly.com</a:t>
            </a:r>
            <a:endParaRPr lang="en-CA" dirty="0">
              <a:solidFill>
                <a:srgbClr val="C00000"/>
              </a:solidFill>
            </a:endParaRPr>
          </a:p>
        </p:txBody>
      </p:sp>
    </p:spTree>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9881303090876.jpg"/>
          <p:cNvPicPr>
            <a:picLocks noChangeAspect="1"/>
          </p:cNvPicPr>
          <p:nvPr/>
        </p:nvPicPr>
        <p:blipFill>
          <a:blip r:embed="rId3" cstate="print"/>
          <a:srcRect l="18900" t="4634" r="14563" b="8486"/>
          <a:stretch>
            <a:fillRect/>
          </a:stretch>
        </p:blipFill>
        <p:spPr>
          <a:xfrm>
            <a:off x="0" y="1484784"/>
            <a:ext cx="5191824" cy="4608512"/>
          </a:xfrm>
          <a:prstGeom prst="rect">
            <a:avLst/>
          </a:prstGeom>
        </p:spPr>
      </p:pic>
      <p:sp>
        <p:nvSpPr>
          <p:cNvPr id="3" name="TextBox 2"/>
          <p:cNvSpPr txBox="1"/>
          <p:nvPr/>
        </p:nvSpPr>
        <p:spPr>
          <a:xfrm>
            <a:off x="395536" y="0"/>
            <a:ext cx="2340768" cy="1107996"/>
          </a:xfrm>
          <a:prstGeom prst="rect">
            <a:avLst/>
          </a:prstGeom>
          <a:noFill/>
        </p:spPr>
        <p:txBody>
          <a:bodyPr wrap="square" rtlCol="0">
            <a:spAutoFit/>
          </a:bodyPr>
          <a:lstStyle/>
          <a:p>
            <a:r>
              <a:rPr lang="en-CA" sz="6600" dirty="0" err="1" smtClean="0">
                <a:latin typeface="Aharoni" pitchFamily="2" charset="-79"/>
                <a:cs typeface="Aharoni" pitchFamily="2" charset="-79"/>
              </a:rPr>
              <a:t>iPad</a:t>
            </a:r>
            <a:endParaRPr lang="en-CA" sz="3200" dirty="0">
              <a:latin typeface="Aharoni" pitchFamily="2" charset="-79"/>
              <a:cs typeface="Aharoni" pitchFamily="2" charset="-79"/>
            </a:endParaRPr>
          </a:p>
        </p:txBody>
      </p:sp>
      <p:sp>
        <p:nvSpPr>
          <p:cNvPr id="4" name="TextBox 3"/>
          <p:cNvSpPr txBox="1"/>
          <p:nvPr/>
        </p:nvSpPr>
        <p:spPr>
          <a:xfrm>
            <a:off x="4788024" y="2227511"/>
            <a:ext cx="2448272" cy="769441"/>
          </a:xfrm>
          <a:prstGeom prst="rect">
            <a:avLst/>
          </a:prstGeom>
          <a:noFill/>
        </p:spPr>
        <p:txBody>
          <a:bodyPr wrap="square" rtlCol="0">
            <a:spAutoFit/>
          </a:bodyPr>
          <a:lstStyle/>
          <a:p>
            <a:r>
              <a:rPr lang="en-CA" sz="4400" dirty="0" smtClean="0">
                <a:latin typeface="Aharoni" pitchFamily="2" charset="-79"/>
                <a:cs typeface="Aharoni" pitchFamily="2" charset="-79"/>
              </a:rPr>
              <a:t>video</a:t>
            </a:r>
            <a:endParaRPr lang="en-CA" dirty="0">
              <a:latin typeface="Aharoni" pitchFamily="2" charset="-79"/>
              <a:cs typeface="Aharoni" pitchFamily="2" charset="-79"/>
            </a:endParaRPr>
          </a:p>
        </p:txBody>
      </p:sp>
      <p:sp>
        <p:nvSpPr>
          <p:cNvPr id="5" name="TextBox 4"/>
          <p:cNvSpPr txBox="1"/>
          <p:nvPr/>
        </p:nvSpPr>
        <p:spPr>
          <a:xfrm>
            <a:off x="5148064" y="2708920"/>
            <a:ext cx="2367880" cy="769441"/>
          </a:xfrm>
          <a:prstGeom prst="rect">
            <a:avLst/>
          </a:prstGeom>
          <a:noFill/>
        </p:spPr>
        <p:txBody>
          <a:bodyPr wrap="square" rtlCol="0">
            <a:spAutoFit/>
          </a:bodyPr>
          <a:lstStyle/>
          <a:p>
            <a:r>
              <a:rPr lang="en-CA" sz="4400" dirty="0" smtClean="0">
                <a:latin typeface="Aharoni" pitchFamily="2" charset="-79"/>
                <a:cs typeface="Aharoni" pitchFamily="2" charset="-79"/>
              </a:rPr>
              <a:t>photos</a:t>
            </a:r>
            <a:endParaRPr lang="en-CA" sz="4400" dirty="0">
              <a:latin typeface="Aharoni" pitchFamily="2" charset="-79"/>
              <a:cs typeface="Aharoni" pitchFamily="2" charset="-79"/>
            </a:endParaRPr>
          </a:p>
        </p:txBody>
      </p:sp>
      <p:sp>
        <p:nvSpPr>
          <p:cNvPr id="6" name="TextBox 5"/>
          <p:cNvSpPr txBox="1"/>
          <p:nvPr/>
        </p:nvSpPr>
        <p:spPr>
          <a:xfrm>
            <a:off x="4427984" y="1628800"/>
            <a:ext cx="1656184" cy="769441"/>
          </a:xfrm>
          <a:prstGeom prst="rect">
            <a:avLst/>
          </a:prstGeom>
          <a:noFill/>
        </p:spPr>
        <p:txBody>
          <a:bodyPr wrap="square" rtlCol="0">
            <a:spAutoFit/>
          </a:bodyPr>
          <a:lstStyle/>
          <a:p>
            <a:r>
              <a:rPr lang="en-CA" sz="4400" dirty="0" smtClean="0">
                <a:latin typeface="Aharoni" pitchFamily="2" charset="-79"/>
                <a:cs typeface="Aharoni" pitchFamily="2" charset="-79"/>
              </a:rPr>
              <a:t>a</a:t>
            </a:r>
            <a:r>
              <a:rPr lang="en-CA" sz="4400" dirty="0" smtClean="0">
                <a:latin typeface="Aharoni" pitchFamily="2" charset="-79"/>
                <a:cs typeface="Aharoni" pitchFamily="2" charset="-79"/>
              </a:rPr>
              <a:t>pps</a:t>
            </a:r>
            <a:r>
              <a:rPr lang="en-CA" dirty="0" smtClean="0"/>
              <a:t>.</a:t>
            </a:r>
            <a:endParaRPr lang="en-CA" dirty="0"/>
          </a:p>
        </p:txBody>
      </p:sp>
      <p:sp>
        <p:nvSpPr>
          <p:cNvPr id="7" name="TextBox 6"/>
          <p:cNvSpPr txBox="1"/>
          <p:nvPr/>
        </p:nvSpPr>
        <p:spPr>
          <a:xfrm>
            <a:off x="6804248" y="4747791"/>
            <a:ext cx="2736304" cy="769441"/>
          </a:xfrm>
          <a:prstGeom prst="rect">
            <a:avLst/>
          </a:prstGeom>
          <a:noFill/>
        </p:spPr>
        <p:txBody>
          <a:bodyPr wrap="square" rtlCol="0">
            <a:spAutoFit/>
          </a:bodyPr>
          <a:lstStyle/>
          <a:p>
            <a:r>
              <a:rPr lang="en-CA" sz="4400" dirty="0" smtClean="0">
                <a:latin typeface="Aharoni" pitchFamily="2" charset="-79"/>
                <a:cs typeface="Aharoni" pitchFamily="2" charset="-79"/>
              </a:rPr>
              <a:t>drawing</a:t>
            </a:r>
            <a:endParaRPr lang="en-CA" sz="4400" dirty="0">
              <a:latin typeface="Aharoni" pitchFamily="2" charset="-79"/>
              <a:cs typeface="Aharoni" pitchFamily="2" charset="-79"/>
            </a:endParaRPr>
          </a:p>
        </p:txBody>
      </p:sp>
      <p:sp>
        <p:nvSpPr>
          <p:cNvPr id="8" name="TextBox 7"/>
          <p:cNvSpPr txBox="1"/>
          <p:nvPr/>
        </p:nvSpPr>
        <p:spPr>
          <a:xfrm>
            <a:off x="5580112" y="3163615"/>
            <a:ext cx="2481808" cy="769441"/>
          </a:xfrm>
          <a:prstGeom prst="rect">
            <a:avLst/>
          </a:prstGeom>
          <a:noFill/>
        </p:spPr>
        <p:txBody>
          <a:bodyPr wrap="square" rtlCol="0">
            <a:spAutoFit/>
          </a:bodyPr>
          <a:lstStyle/>
          <a:p>
            <a:r>
              <a:rPr lang="en-CA" sz="4400" dirty="0" smtClean="0">
                <a:latin typeface="Aharoni" pitchFamily="2" charset="-79"/>
                <a:cs typeface="Aharoni" pitchFamily="2" charset="-79"/>
              </a:rPr>
              <a:t>reading</a:t>
            </a:r>
            <a:endParaRPr lang="en-CA" sz="4400" dirty="0">
              <a:latin typeface="Aharoni" pitchFamily="2" charset="-79"/>
              <a:cs typeface="Aharoni" pitchFamily="2" charset="-79"/>
            </a:endParaRPr>
          </a:p>
        </p:txBody>
      </p:sp>
      <p:sp>
        <p:nvSpPr>
          <p:cNvPr id="9" name="TextBox 8"/>
          <p:cNvSpPr txBox="1"/>
          <p:nvPr/>
        </p:nvSpPr>
        <p:spPr>
          <a:xfrm>
            <a:off x="5940152" y="3645024"/>
            <a:ext cx="2490192" cy="769441"/>
          </a:xfrm>
          <a:prstGeom prst="rect">
            <a:avLst/>
          </a:prstGeom>
          <a:noFill/>
        </p:spPr>
        <p:txBody>
          <a:bodyPr wrap="square" rtlCol="0">
            <a:spAutoFit/>
          </a:bodyPr>
          <a:lstStyle/>
          <a:p>
            <a:r>
              <a:rPr lang="en-CA" sz="4400" dirty="0" smtClean="0">
                <a:latin typeface="Aharoni" pitchFamily="2" charset="-79"/>
                <a:cs typeface="Aharoni" pitchFamily="2" charset="-79"/>
              </a:rPr>
              <a:t>writing</a:t>
            </a:r>
            <a:endParaRPr lang="en-CA" sz="4400" dirty="0">
              <a:latin typeface="Aharoni" pitchFamily="2" charset="-79"/>
              <a:cs typeface="Aharoni" pitchFamily="2" charset="-79"/>
            </a:endParaRPr>
          </a:p>
        </p:txBody>
      </p:sp>
      <p:sp>
        <p:nvSpPr>
          <p:cNvPr id="10" name="TextBox 9"/>
          <p:cNvSpPr txBox="1"/>
          <p:nvPr/>
        </p:nvSpPr>
        <p:spPr>
          <a:xfrm>
            <a:off x="6444208" y="4149080"/>
            <a:ext cx="3419872" cy="769441"/>
          </a:xfrm>
          <a:prstGeom prst="rect">
            <a:avLst/>
          </a:prstGeom>
          <a:noFill/>
        </p:spPr>
        <p:txBody>
          <a:bodyPr wrap="square" rtlCol="0">
            <a:spAutoFit/>
          </a:bodyPr>
          <a:lstStyle/>
          <a:p>
            <a:r>
              <a:rPr lang="en-CA" sz="4400" dirty="0" smtClean="0">
                <a:latin typeface="Aharoni" pitchFamily="2" charset="-79"/>
                <a:cs typeface="Aharoni" pitchFamily="2" charset="-79"/>
              </a:rPr>
              <a:t>research</a:t>
            </a:r>
            <a:endParaRPr lang="en-CA" sz="4400" dirty="0">
              <a:latin typeface="Aharoni" pitchFamily="2" charset="-79"/>
              <a:cs typeface="Aharoni" pitchFamily="2" charset="-79"/>
            </a:endParaRPr>
          </a:p>
        </p:txBody>
      </p:sp>
      <p:sp>
        <p:nvSpPr>
          <p:cNvPr id="11" name="TextBox 10"/>
          <p:cNvSpPr txBox="1"/>
          <p:nvPr/>
        </p:nvSpPr>
        <p:spPr>
          <a:xfrm>
            <a:off x="5904656" y="5980837"/>
            <a:ext cx="3563888" cy="923330"/>
          </a:xfrm>
          <a:prstGeom prst="rect">
            <a:avLst/>
          </a:prstGeom>
          <a:noFill/>
        </p:spPr>
        <p:txBody>
          <a:bodyPr wrap="square" rtlCol="0">
            <a:spAutoFit/>
          </a:bodyPr>
          <a:lstStyle/>
          <a:p>
            <a:r>
              <a:rPr lang="en-CA" sz="5400" dirty="0" smtClean="0">
                <a:latin typeface="Cooper Black" pitchFamily="18" charset="0"/>
                <a:cs typeface="Aharoni" pitchFamily="2" charset="-79"/>
              </a:rPr>
              <a:t>l</a:t>
            </a:r>
            <a:r>
              <a:rPr lang="en-CA" sz="5400" dirty="0" smtClean="0">
                <a:latin typeface="Cooper Black" pitchFamily="18" charset="0"/>
                <a:cs typeface="Aharoni" pitchFamily="2" charset="-79"/>
              </a:rPr>
              <a:t>earning.</a:t>
            </a:r>
            <a:endParaRPr lang="en-CA" sz="5400" dirty="0">
              <a:latin typeface="Cooper Black" pitchFamily="18" charset="0"/>
              <a:cs typeface="Aharoni" pitchFamily="2" charset="-79"/>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from="(-#ppt_w/2)" to="(#ppt_x)" calcmode="lin" valueType="num">
                                      <p:cBhvr>
                                        <p:cTn id="15" dur="600" fill="hold">
                                          <p:stCondLst>
                                            <p:cond delay="0"/>
                                          </p:stCondLst>
                                        </p:cTn>
                                        <p:tgtEl>
                                          <p:spTgt spid="4"/>
                                        </p:tgtEl>
                                        <p:attrNameLst>
                                          <p:attrName>ppt_x</p:attrName>
                                        </p:attrNameLst>
                                      </p:cBhvr>
                                    </p:anim>
                                    <p:anim from="0" to="-1.0" calcmode="lin" valueType="num">
                                      <p:cBhvr>
                                        <p:cTn id="16" dur="200" decel="50000" autoRev="1" fill="hold">
                                          <p:stCondLst>
                                            <p:cond delay="600"/>
                                          </p:stCondLst>
                                        </p:cTn>
                                        <p:tgtEl>
                                          <p:spTgt spid="4"/>
                                        </p:tgtEl>
                                        <p:attrNameLst>
                                          <p:attrName>xshear</p:attrName>
                                        </p:attrNameLst>
                                      </p:cBhvr>
                                    </p:anim>
                                    <p:animScale>
                                      <p:cBhvr>
                                        <p:cTn id="17" dur="200" decel="100000" autoRev="1" fill="hold">
                                          <p:stCondLst>
                                            <p:cond delay="600"/>
                                          </p:stCondLst>
                                        </p:cTn>
                                        <p:tgtEl>
                                          <p:spTgt spid="4"/>
                                        </p:tgtEl>
                                      </p:cBhvr>
                                      <p:from x="100000" y="100000"/>
                                      <p:to x="80000" y="100000"/>
                                    </p:animScale>
                                    <p:anim by="(#ppt_h/3+#ppt_w*0.1)" calcmode="lin" valueType="num">
                                      <p:cBhvr additive="sum">
                                        <p:cTn id="18" dur="200" decel="100000" autoRev="1" fill="hold">
                                          <p:stCondLst>
                                            <p:cond delay="600"/>
                                          </p:stCondLst>
                                        </p:cTn>
                                        <p:tgtEl>
                                          <p:spTgt spid="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from="(-#ppt_w/2)" to="(#ppt_x)" calcmode="lin" valueType="num">
                                      <p:cBhvr>
                                        <p:cTn id="23" dur="600" fill="hold">
                                          <p:stCondLst>
                                            <p:cond delay="0"/>
                                          </p:stCondLst>
                                        </p:cTn>
                                        <p:tgtEl>
                                          <p:spTgt spid="5"/>
                                        </p:tgtEl>
                                        <p:attrNameLst>
                                          <p:attrName>ppt_x</p:attrName>
                                        </p:attrNameLst>
                                      </p:cBhvr>
                                    </p:anim>
                                    <p:anim from="0" to="-1.0" calcmode="lin" valueType="num">
                                      <p:cBhvr>
                                        <p:cTn id="24" dur="200" decel="50000" autoRev="1" fill="hold">
                                          <p:stCondLst>
                                            <p:cond delay="600"/>
                                          </p:stCondLst>
                                        </p:cTn>
                                        <p:tgtEl>
                                          <p:spTgt spid="5"/>
                                        </p:tgtEl>
                                        <p:attrNameLst>
                                          <p:attrName>xshear</p:attrName>
                                        </p:attrNameLst>
                                      </p:cBhvr>
                                    </p:anim>
                                    <p:animScale>
                                      <p:cBhvr>
                                        <p:cTn id="25" dur="200" decel="100000" autoRev="1" fill="hold">
                                          <p:stCondLst>
                                            <p:cond delay="600"/>
                                          </p:stCondLst>
                                        </p:cTn>
                                        <p:tgtEl>
                                          <p:spTgt spid="5"/>
                                        </p:tgtEl>
                                      </p:cBhvr>
                                      <p:from x="100000" y="100000"/>
                                      <p:to x="80000" y="100000"/>
                                    </p:animScale>
                                    <p:anim by="(#ppt_h/3+#ppt_w*0.1)" calcmode="lin" valueType="num">
                                      <p:cBhvr additive="sum">
                                        <p:cTn id="26" dur="200" decel="100000" autoRev="1" fill="hold">
                                          <p:stCondLst>
                                            <p:cond delay="600"/>
                                          </p:stCondLst>
                                        </p:cTn>
                                        <p:tgtEl>
                                          <p:spTgt spid="5"/>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from="(-#ppt_w/2)" to="(#ppt_x)" calcmode="lin" valueType="num">
                                      <p:cBhvr>
                                        <p:cTn id="31" dur="600" fill="hold">
                                          <p:stCondLst>
                                            <p:cond delay="0"/>
                                          </p:stCondLst>
                                        </p:cTn>
                                        <p:tgtEl>
                                          <p:spTgt spid="8"/>
                                        </p:tgtEl>
                                        <p:attrNameLst>
                                          <p:attrName>ppt_x</p:attrName>
                                        </p:attrNameLst>
                                      </p:cBhvr>
                                    </p:anim>
                                    <p:anim from="0" to="-1.0" calcmode="lin" valueType="num">
                                      <p:cBhvr>
                                        <p:cTn id="32" dur="200" decel="50000" autoRev="1" fill="hold">
                                          <p:stCondLst>
                                            <p:cond delay="600"/>
                                          </p:stCondLst>
                                        </p:cTn>
                                        <p:tgtEl>
                                          <p:spTgt spid="8"/>
                                        </p:tgtEl>
                                        <p:attrNameLst>
                                          <p:attrName>xshear</p:attrName>
                                        </p:attrNameLst>
                                      </p:cBhvr>
                                    </p:anim>
                                    <p:animScale>
                                      <p:cBhvr>
                                        <p:cTn id="33" dur="200" decel="100000" autoRev="1" fill="hold">
                                          <p:stCondLst>
                                            <p:cond delay="600"/>
                                          </p:stCondLst>
                                        </p:cTn>
                                        <p:tgtEl>
                                          <p:spTgt spid="8"/>
                                        </p:tgtEl>
                                      </p:cBhvr>
                                      <p:from x="100000" y="100000"/>
                                      <p:to x="80000" y="100000"/>
                                    </p:animScale>
                                    <p:anim by="(#ppt_h/3+#ppt_w*0.1)" calcmode="lin" valueType="num">
                                      <p:cBhvr additive="sum">
                                        <p:cTn id="34" dur="200" decel="100000" autoRev="1" fill="hold">
                                          <p:stCondLst>
                                            <p:cond delay="600"/>
                                          </p:stCondLst>
                                        </p:cTn>
                                        <p:tgtEl>
                                          <p:spTgt spid="8"/>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from="(-#ppt_w/2)" to="(#ppt_x)" calcmode="lin" valueType="num">
                                      <p:cBhvr>
                                        <p:cTn id="39" dur="600" fill="hold">
                                          <p:stCondLst>
                                            <p:cond delay="0"/>
                                          </p:stCondLst>
                                        </p:cTn>
                                        <p:tgtEl>
                                          <p:spTgt spid="9"/>
                                        </p:tgtEl>
                                        <p:attrNameLst>
                                          <p:attrName>ppt_x</p:attrName>
                                        </p:attrNameLst>
                                      </p:cBhvr>
                                    </p:anim>
                                    <p:anim from="0" to="-1.0" calcmode="lin" valueType="num">
                                      <p:cBhvr>
                                        <p:cTn id="40" dur="200" decel="50000" autoRev="1" fill="hold">
                                          <p:stCondLst>
                                            <p:cond delay="600"/>
                                          </p:stCondLst>
                                        </p:cTn>
                                        <p:tgtEl>
                                          <p:spTgt spid="9"/>
                                        </p:tgtEl>
                                        <p:attrNameLst>
                                          <p:attrName>xshear</p:attrName>
                                        </p:attrNameLst>
                                      </p:cBhvr>
                                    </p:anim>
                                    <p:animScale>
                                      <p:cBhvr>
                                        <p:cTn id="41" dur="200" decel="100000" autoRev="1" fill="hold">
                                          <p:stCondLst>
                                            <p:cond delay="600"/>
                                          </p:stCondLst>
                                        </p:cTn>
                                        <p:tgtEl>
                                          <p:spTgt spid="9"/>
                                        </p:tgtEl>
                                      </p:cBhvr>
                                      <p:from x="100000" y="100000"/>
                                      <p:to x="80000" y="100000"/>
                                    </p:animScale>
                                    <p:anim by="(#ppt_h/3+#ppt_w*0.1)" calcmode="lin" valueType="num">
                                      <p:cBhvr additive="sum">
                                        <p:cTn id="42" dur="200" decel="100000" autoRev="1" fill="hold">
                                          <p:stCondLst>
                                            <p:cond delay="600"/>
                                          </p:stCondLst>
                                        </p:cTn>
                                        <p:tgtEl>
                                          <p:spTgt spid="9"/>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from="(-#ppt_w/2)" to="(#ppt_x)" calcmode="lin" valueType="num">
                                      <p:cBhvr>
                                        <p:cTn id="47" dur="600" fill="hold">
                                          <p:stCondLst>
                                            <p:cond delay="0"/>
                                          </p:stCondLst>
                                        </p:cTn>
                                        <p:tgtEl>
                                          <p:spTgt spid="10"/>
                                        </p:tgtEl>
                                        <p:attrNameLst>
                                          <p:attrName>ppt_x</p:attrName>
                                        </p:attrNameLst>
                                      </p:cBhvr>
                                    </p:anim>
                                    <p:anim from="0" to="-1.0" calcmode="lin" valueType="num">
                                      <p:cBhvr>
                                        <p:cTn id="48" dur="200" decel="50000" autoRev="1" fill="hold">
                                          <p:stCondLst>
                                            <p:cond delay="600"/>
                                          </p:stCondLst>
                                        </p:cTn>
                                        <p:tgtEl>
                                          <p:spTgt spid="10"/>
                                        </p:tgtEl>
                                        <p:attrNameLst>
                                          <p:attrName>xshear</p:attrName>
                                        </p:attrNameLst>
                                      </p:cBhvr>
                                    </p:anim>
                                    <p:animScale>
                                      <p:cBhvr>
                                        <p:cTn id="49" dur="200" decel="100000" autoRev="1" fill="hold">
                                          <p:stCondLst>
                                            <p:cond delay="600"/>
                                          </p:stCondLst>
                                        </p:cTn>
                                        <p:tgtEl>
                                          <p:spTgt spid="10"/>
                                        </p:tgtEl>
                                      </p:cBhvr>
                                      <p:from x="100000" y="100000"/>
                                      <p:to x="80000" y="100000"/>
                                    </p:animScale>
                                    <p:anim by="(#ppt_h/3+#ppt_w*0.1)" calcmode="lin" valueType="num">
                                      <p:cBhvr additive="sum">
                                        <p:cTn id="50" dur="200" decel="100000" autoRev="1" fill="hold">
                                          <p:stCondLst>
                                            <p:cond delay="600"/>
                                          </p:stCondLst>
                                        </p:cTn>
                                        <p:tgtEl>
                                          <p:spTgt spid="10"/>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from="(-#ppt_w/2)" to="(#ppt_x)" calcmode="lin" valueType="num">
                                      <p:cBhvr>
                                        <p:cTn id="55" dur="600" fill="hold">
                                          <p:stCondLst>
                                            <p:cond delay="0"/>
                                          </p:stCondLst>
                                        </p:cTn>
                                        <p:tgtEl>
                                          <p:spTgt spid="7"/>
                                        </p:tgtEl>
                                        <p:attrNameLst>
                                          <p:attrName>ppt_x</p:attrName>
                                        </p:attrNameLst>
                                      </p:cBhvr>
                                    </p:anim>
                                    <p:anim from="0" to="-1.0" calcmode="lin" valueType="num">
                                      <p:cBhvr>
                                        <p:cTn id="56" dur="200" decel="50000" autoRev="1" fill="hold">
                                          <p:stCondLst>
                                            <p:cond delay="600"/>
                                          </p:stCondLst>
                                        </p:cTn>
                                        <p:tgtEl>
                                          <p:spTgt spid="7"/>
                                        </p:tgtEl>
                                        <p:attrNameLst>
                                          <p:attrName>xshear</p:attrName>
                                        </p:attrNameLst>
                                      </p:cBhvr>
                                    </p:anim>
                                    <p:animScale>
                                      <p:cBhvr>
                                        <p:cTn id="57" dur="200" decel="100000" autoRev="1" fill="hold">
                                          <p:stCondLst>
                                            <p:cond delay="600"/>
                                          </p:stCondLst>
                                        </p:cTn>
                                        <p:tgtEl>
                                          <p:spTgt spid="7"/>
                                        </p:tgtEl>
                                      </p:cBhvr>
                                      <p:from x="100000" y="100000"/>
                                      <p:to x="80000" y="100000"/>
                                    </p:animScale>
                                    <p:anim by="(#ppt_h/3+#ppt_w*0.1)" calcmode="lin" valueType="num">
                                      <p:cBhvr additive="sum">
                                        <p:cTn id="58" dur="200" decel="100000" autoRev="1" fill="hold">
                                          <p:stCondLst>
                                            <p:cond delay="600"/>
                                          </p:stCondLst>
                                        </p:cTn>
                                        <p:tgtEl>
                                          <p:spTgt spid="7"/>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11"/>
                                        </p:tgtEl>
                                        <p:attrNameLst>
                                          <p:attrName>style.visibility</p:attrName>
                                        </p:attrNameLst>
                                      </p:cBhvr>
                                      <p:to>
                                        <p:strVal val="visible"/>
                                      </p:to>
                                    </p:set>
                                    <p:anim by="(-#ppt_w*2)" calcmode="lin" valueType="num">
                                      <p:cBhvr rctx="PPT">
                                        <p:cTn id="63" dur="500" autoRev="1" fill="hold">
                                          <p:stCondLst>
                                            <p:cond delay="0"/>
                                          </p:stCondLst>
                                        </p:cTn>
                                        <p:tgtEl>
                                          <p:spTgt spid="11"/>
                                        </p:tgtEl>
                                        <p:attrNameLst>
                                          <p:attrName>ppt_w</p:attrName>
                                        </p:attrNameLst>
                                      </p:cBhvr>
                                    </p:anim>
                                    <p:anim by="(#ppt_w*0.50)" calcmode="lin" valueType="num">
                                      <p:cBhvr>
                                        <p:cTn id="64" dur="500" decel="50000" autoRev="1" fill="hold">
                                          <p:stCondLst>
                                            <p:cond delay="0"/>
                                          </p:stCondLst>
                                        </p:cTn>
                                        <p:tgtEl>
                                          <p:spTgt spid="11"/>
                                        </p:tgtEl>
                                        <p:attrNameLst>
                                          <p:attrName>ppt_x</p:attrName>
                                        </p:attrNameLst>
                                      </p:cBhvr>
                                    </p:anim>
                                    <p:anim from="(-#ppt_h/2)" to="(#ppt_y)" calcmode="lin" valueType="num">
                                      <p:cBhvr>
                                        <p:cTn id="65" dur="1000" fill="hold">
                                          <p:stCondLst>
                                            <p:cond delay="0"/>
                                          </p:stCondLst>
                                        </p:cTn>
                                        <p:tgtEl>
                                          <p:spTgt spid="11"/>
                                        </p:tgtEl>
                                        <p:attrNameLst>
                                          <p:attrName>ppt_y</p:attrName>
                                        </p:attrNameLst>
                                      </p:cBhvr>
                                    </p:anim>
                                    <p:animRot by="21600000">
                                      <p:cBhvr>
                                        <p:cTn id="6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1851239553258.jpg"/>
          <p:cNvPicPr>
            <a:picLocks noChangeAspect="1"/>
          </p:cNvPicPr>
          <p:nvPr/>
        </p:nvPicPr>
        <p:blipFill>
          <a:blip r:embed="rId3" cstate="print"/>
          <a:srcRect l="16138" t="14738" r="20863" b="12463"/>
          <a:stretch>
            <a:fillRect/>
          </a:stretch>
        </p:blipFill>
        <p:spPr>
          <a:xfrm>
            <a:off x="0" y="0"/>
            <a:ext cx="9144000" cy="6858000"/>
          </a:xfrm>
          <a:prstGeom prst="rect">
            <a:avLst/>
          </a:prstGeom>
        </p:spPr>
      </p:pic>
      <p:sp>
        <p:nvSpPr>
          <p:cNvPr id="3" name="TextBox 2"/>
          <p:cNvSpPr txBox="1"/>
          <p:nvPr/>
        </p:nvSpPr>
        <p:spPr>
          <a:xfrm>
            <a:off x="179512" y="5661248"/>
            <a:ext cx="5616624" cy="646331"/>
          </a:xfrm>
          <a:prstGeom prst="rect">
            <a:avLst/>
          </a:prstGeom>
          <a:noFill/>
        </p:spPr>
        <p:txBody>
          <a:bodyPr wrap="square" rtlCol="0">
            <a:spAutoFit/>
          </a:bodyPr>
          <a:lstStyle/>
          <a:p>
            <a:r>
              <a:rPr lang="en-CA" sz="3600" b="1" dirty="0" err="1" smtClean="0">
                <a:solidFill>
                  <a:schemeClr val="tx1">
                    <a:lumMod val="95000"/>
                    <a:lumOff val="5000"/>
                  </a:schemeClr>
                </a:solidFill>
              </a:rPr>
              <a:t>SMART</a:t>
            </a:r>
            <a:r>
              <a:rPr lang="en-CA" sz="3600" dirty="0" err="1" smtClean="0">
                <a:solidFill>
                  <a:schemeClr val="tx1">
                    <a:lumMod val="95000"/>
                    <a:lumOff val="5000"/>
                  </a:schemeClr>
                </a:solidFill>
              </a:rPr>
              <a:t>Board</a:t>
            </a:r>
            <a:endParaRPr lang="en-CA" dirty="0">
              <a:solidFill>
                <a:schemeClr val="tx1">
                  <a:lumMod val="95000"/>
                  <a:lumOff val="5000"/>
                </a:schemeClr>
              </a:solidFill>
            </a:endParaRPr>
          </a:p>
        </p:txBody>
      </p:sp>
      <p:sp>
        <p:nvSpPr>
          <p:cNvPr id="4" name="TextBox 3"/>
          <p:cNvSpPr txBox="1"/>
          <p:nvPr/>
        </p:nvSpPr>
        <p:spPr>
          <a:xfrm>
            <a:off x="539552" y="764704"/>
            <a:ext cx="3240360" cy="769441"/>
          </a:xfrm>
          <a:prstGeom prst="rect">
            <a:avLst/>
          </a:prstGeom>
          <a:noFill/>
        </p:spPr>
        <p:txBody>
          <a:bodyPr wrap="square" rtlCol="0">
            <a:spAutoFit/>
          </a:bodyPr>
          <a:lstStyle/>
          <a:p>
            <a:r>
              <a:rPr lang="en-CA" sz="4400" b="1" dirty="0" smtClean="0">
                <a:solidFill>
                  <a:srgbClr val="C00000"/>
                </a:solidFill>
                <a:latin typeface="Comic Sans MS" pitchFamily="66" charset="0"/>
              </a:rPr>
              <a:t>interactive</a:t>
            </a:r>
            <a:endParaRPr lang="en-CA" b="1" dirty="0">
              <a:solidFill>
                <a:srgbClr val="C00000"/>
              </a:solidFill>
              <a:latin typeface="Comic Sans MS" pitchFamily="66" charset="0"/>
            </a:endParaRPr>
          </a:p>
        </p:txBody>
      </p:sp>
      <p:sp>
        <p:nvSpPr>
          <p:cNvPr id="5" name="TextBox 4"/>
          <p:cNvSpPr txBox="1"/>
          <p:nvPr/>
        </p:nvSpPr>
        <p:spPr>
          <a:xfrm>
            <a:off x="5903640" y="1628800"/>
            <a:ext cx="3240360" cy="523220"/>
          </a:xfrm>
          <a:prstGeom prst="rect">
            <a:avLst/>
          </a:prstGeom>
          <a:noFill/>
        </p:spPr>
        <p:txBody>
          <a:bodyPr wrap="square" rtlCol="0">
            <a:spAutoFit/>
          </a:bodyPr>
          <a:lstStyle/>
          <a:p>
            <a:r>
              <a:rPr lang="en-CA" sz="2800" dirty="0" smtClean="0">
                <a:solidFill>
                  <a:srgbClr val="00B050"/>
                </a:solidFill>
                <a:latin typeface="Bernard MT Condensed" pitchFamily="18" charset="0"/>
                <a:cs typeface="Aparajita" pitchFamily="34" charset="0"/>
              </a:rPr>
              <a:t>motivating</a:t>
            </a:r>
            <a:endParaRPr lang="en-CA" dirty="0">
              <a:solidFill>
                <a:srgbClr val="00B050"/>
              </a:solidFill>
              <a:latin typeface="Bernard MT Condensed" pitchFamily="18" charset="0"/>
              <a:cs typeface="Aparajita" pitchFamily="34" charset="0"/>
            </a:endParaRPr>
          </a:p>
        </p:txBody>
      </p:sp>
      <p:sp>
        <p:nvSpPr>
          <p:cNvPr id="6" name="TextBox 5"/>
          <p:cNvSpPr txBox="1"/>
          <p:nvPr/>
        </p:nvSpPr>
        <p:spPr>
          <a:xfrm>
            <a:off x="395536" y="3140968"/>
            <a:ext cx="3240360" cy="400110"/>
          </a:xfrm>
          <a:prstGeom prst="rect">
            <a:avLst/>
          </a:prstGeom>
          <a:noFill/>
        </p:spPr>
        <p:txBody>
          <a:bodyPr wrap="square" rtlCol="0">
            <a:spAutoFit/>
          </a:bodyPr>
          <a:lstStyle/>
          <a:p>
            <a:r>
              <a:rPr lang="en-CA" sz="2000" dirty="0" smtClean="0"/>
              <a:t>h</a:t>
            </a:r>
            <a:r>
              <a:rPr lang="en-CA" sz="2000" dirty="0" smtClean="0"/>
              <a:t>ands-on</a:t>
            </a:r>
            <a:endParaRPr lang="en-CA" sz="1100" dirty="0"/>
          </a:p>
        </p:txBody>
      </p:sp>
      <p:sp>
        <p:nvSpPr>
          <p:cNvPr id="7" name="TextBox 6"/>
          <p:cNvSpPr txBox="1"/>
          <p:nvPr/>
        </p:nvSpPr>
        <p:spPr>
          <a:xfrm>
            <a:off x="1475656" y="4509120"/>
            <a:ext cx="3240360" cy="646331"/>
          </a:xfrm>
          <a:prstGeom prst="rect">
            <a:avLst/>
          </a:prstGeom>
          <a:noFill/>
        </p:spPr>
        <p:txBody>
          <a:bodyPr wrap="square" rtlCol="0">
            <a:spAutoFit/>
          </a:bodyPr>
          <a:lstStyle/>
          <a:p>
            <a:r>
              <a:rPr lang="en-CA" sz="3600" dirty="0" smtClean="0">
                <a:solidFill>
                  <a:schemeClr val="tx2">
                    <a:lumMod val="50000"/>
                  </a:schemeClr>
                </a:solidFill>
                <a:latin typeface="Britannic Bold" pitchFamily="34" charset="0"/>
              </a:rPr>
              <a:t>multimedia</a:t>
            </a:r>
            <a:endParaRPr lang="en-CA" sz="3600" dirty="0">
              <a:solidFill>
                <a:schemeClr val="tx2">
                  <a:lumMod val="50000"/>
                </a:schemeClr>
              </a:solidFill>
              <a:latin typeface="Britannic Bold" pitchFamily="34" charset="0"/>
            </a:endParaRPr>
          </a:p>
        </p:txBody>
      </p:sp>
      <p:sp>
        <p:nvSpPr>
          <p:cNvPr id="8" name="TextBox 7"/>
          <p:cNvSpPr txBox="1"/>
          <p:nvPr/>
        </p:nvSpPr>
        <p:spPr>
          <a:xfrm>
            <a:off x="6300192" y="3140968"/>
            <a:ext cx="3240360" cy="461665"/>
          </a:xfrm>
          <a:prstGeom prst="rect">
            <a:avLst/>
          </a:prstGeom>
          <a:noFill/>
        </p:spPr>
        <p:txBody>
          <a:bodyPr wrap="square" rtlCol="0">
            <a:spAutoFit/>
          </a:bodyPr>
          <a:lstStyle/>
          <a:p>
            <a:r>
              <a:rPr lang="en-CA" sz="2400" dirty="0" smtClean="0">
                <a:latin typeface="Bauhaus 93" pitchFamily="82" charset="0"/>
              </a:rPr>
              <a:t>multimodal</a:t>
            </a:r>
            <a:endParaRPr lang="en-CA" dirty="0">
              <a:latin typeface="Bauhaus 93" pitchFamily="82" charset="0"/>
            </a:endParaRPr>
          </a:p>
        </p:txBody>
      </p:sp>
      <p:sp>
        <p:nvSpPr>
          <p:cNvPr id="9" name="TextBox 8"/>
          <p:cNvSpPr txBox="1"/>
          <p:nvPr/>
        </p:nvSpPr>
        <p:spPr>
          <a:xfrm>
            <a:off x="3347864" y="2420888"/>
            <a:ext cx="3240360" cy="1323439"/>
          </a:xfrm>
          <a:prstGeom prst="rect">
            <a:avLst/>
          </a:prstGeom>
          <a:noFill/>
        </p:spPr>
        <p:txBody>
          <a:bodyPr wrap="square" rtlCol="0">
            <a:spAutoFit/>
          </a:bodyPr>
          <a:lstStyle/>
          <a:p>
            <a:r>
              <a:rPr lang="en-CA" sz="8000" dirty="0" smtClean="0">
                <a:solidFill>
                  <a:srgbClr val="002060"/>
                </a:solidFill>
                <a:latin typeface="Aharoni" pitchFamily="2" charset="-79"/>
                <a:cs typeface="Aharoni" pitchFamily="2" charset="-79"/>
              </a:rPr>
              <a:t>f</a:t>
            </a:r>
            <a:r>
              <a:rPr lang="en-CA" sz="8000" dirty="0" smtClean="0">
                <a:solidFill>
                  <a:srgbClr val="002060"/>
                </a:solidFill>
                <a:latin typeface="Aharoni" pitchFamily="2" charset="-79"/>
                <a:cs typeface="Aharoni" pitchFamily="2" charset="-79"/>
              </a:rPr>
              <a:t>un.</a:t>
            </a:r>
            <a:endParaRPr lang="en-CA" dirty="0">
              <a:solidFill>
                <a:srgbClr val="002060"/>
              </a:solidFill>
              <a:latin typeface="Aharoni" pitchFamily="2" charset="-79"/>
              <a:cs typeface="Aharoni" pitchFamily="2" charset="-79"/>
            </a:endParaRPr>
          </a:p>
        </p:txBody>
      </p:sp>
      <p:sp>
        <p:nvSpPr>
          <p:cNvPr id="10" name="TextBox 9"/>
          <p:cNvSpPr txBox="1"/>
          <p:nvPr/>
        </p:nvSpPr>
        <p:spPr>
          <a:xfrm>
            <a:off x="6551712" y="5013176"/>
            <a:ext cx="2592288" cy="461665"/>
          </a:xfrm>
          <a:prstGeom prst="rect">
            <a:avLst/>
          </a:prstGeom>
          <a:noFill/>
        </p:spPr>
        <p:txBody>
          <a:bodyPr wrap="square" rtlCol="0">
            <a:spAutoFit/>
          </a:bodyPr>
          <a:lstStyle/>
          <a:p>
            <a:r>
              <a:rPr lang="en-CA" sz="2400" dirty="0" smtClean="0">
                <a:solidFill>
                  <a:srgbClr val="00B050"/>
                </a:solidFill>
              </a:rPr>
              <a:t>cooperative</a:t>
            </a:r>
            <a:endParaRPr lang="en-CA" dirty="0">
              <a:solidFill>
                <a:srgbClr val="00B050"/>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lia_41800069.jpg"/>
          <p:cNvPicPr>
            <a:picLocks noChangeAspect="1"/>
          </p:cNvPicPr>
          <p:nvPr/>
        </p:nvPicPr>
        <p:blipFill>
          <a:blip r:embed="rId3" cstate="print"/>
          <a:srcRect l="11198" t="8001"/>
          <a:stretch>
            <a:fillRect/>
          </a:stretch>
        </p:blipFill>
        <p:spPr>
          <a:xfrm>
            <a:off x="0" y="0"/>
            <a:ext cx="9144000" cy="6858000"/>
          </a:xfrm>
          <a:prstGeom prst="rect">
            <a:avLst/>
          </a:prstGeom>
        </p:spPr>
      </p:pic>
      <p:pic>
        <p:nvPicPr>
          <p:cNvPr id="3" name="Picture 2" descr="you.jpg"/>
          <p:cNvPicPr>
            <a:picLocks noChangeAspect="1"/>
          </p:cNvPicPr>
          <p:nvPr/>
        </p:nvPicPr>
        <p:blipFill>
          <a:blip r:embed="rId4" cstate="print"/>
          <a:stretch>
            <a:fillRect/>
          </a:stretch>
        </p:blipFill>
        <p:spPr>
          <a:xfrm>
            <a:off x="4932040" y="547062"/>
            <a:ext cx="2952328" cy="2089850"/>
          </a:xfrm>
          <a:prstGeom prst="rect">
            <a:avLst/>
          </a:prstGeom>
        </p:spPr>
      </p:pic>
    </p:spTree>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random-numbers136890.jpg"/>
          <p:cNvPicPr>
            <a:picLocks noChangeAspect="1"/>
          </p:cNvPicPr>
          <p:nvPr/>
        </p:nvPicPr>
        <p:blipFill>
          <a:blip r:embed="rId3" cstate="print"/>
          <a:stretch>
            <a:fillRect/>
          </a:stretch>
        </p:blipFill>
        <p:spPr>
          <a:xfrm>
            <a:off x="0" y="0"/>
            <a:ext cx="9144000" cy="8173641"/>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idx="1"/>
          </p:nvPr>
        </p:nvSpPr>
        <p:spPr>
          <a:xfrm>
            <a:off x="7380311" y="836712"/>
            <a:ext cx="1763689" cy="6309320"/>
          </a:xfrm>
        </p:spPr>
        <p:txBody>
          <a:bodyPr vert="wordArtVert">
            <a:noAutofit/>
          </a:bodyPr>
          <a:lstStyle/>
          <a:p>
            <a:r>
              <a:rPr lang="en-CA" sz="7200" b="1" dirty="0" smtClean="0">
                <a:ln>
                  <a:solidFill>
                    <a:schemeClr val="tx2">
                      <a:lumMod val="50000"/>
                    </a:schemeClr>
                  </a:solidFill>
                </a:ln>
                <a:solidFill>
                  <a:schemeClr val="bg1"/>
                </a:solidFill>
                <a:effectLst>
                  <a:glow rad="63500">
                    <a:schemeClr val="accent1">
                      <a:satMod val="175000"/>
                      <a:alpha val="40000"/>
                    </a:schemeClr>
                  </a:glow>
                  <a:outerShdw blurRad="38100" dist="38100" dir="2700000" algn="tl">
                    <a:srgbClr val="000000">
                      <a:alpha val="43137"/>
                    </a:srgbClr>
                  </a:outerShdw>
                </a:effectLst>
                <a:latin typeface="Tahoma" pitchFamily="34" charset="0"/>
                <a:ea typeface="Tahoma" pitchFamily="34" charset="0"/>
                <a:cs typeface="Tahoma" pitchFamily="34" charset="0"/>
              </a:rPr>
              <a:t>MATH</a:t>
            </a:r>
            <a:endParaRPr lang="en-CA" sz="7200" b="1" dirty="0">
              <a:ln>
                <a:solidFill>
                  <a:schemeClr val="tx2">
                    <a:lumMod val="50000"/>
                  </a:schemeClr>
                </a:solidFill>
              </a:ln>
              <a:solidFill>
                <a:schemeClr val="bg1"/>
              </a:solidFill>
              <a:effectLst>
                <a:glow rad="63500">
                  <a:schemeClr val="accent1">
                    <a:satMod val="175000"/>
                    <a:alpha val="40000"/>
                  </a:scheme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lia_51212905.jpg"/>
          <p:cNvPicPr>
            <a:picLocks noChangeAspect="1"/>
          </p:cNvPicPr>
          <p:nvPr/>
        </p:nvPicPr>
        <p:blipFill>
          <a:blip r:embed="rId3" cstate="print"/>
          <a:srcRect l="11368" t="10323" r="8623" b="11237"/>
          <a:stretch>
            <a:fillRect/>
          </a:stretch>
        </p:blipFill>
        <p:spPr>
          <a:xfrm>
            <a:off x="0" y="0"/>
            <a:ext cx="9791056" cy="6876000"/>
          </a:xfrm>
          <a:prstGeom prst="rect">
            <a:avLst/>
          </a:prstGeom>
        </p:spPr>
      </p:pic>
      <p:sp>
        <p:nvSpPr>
          <p:cNvPr id="5" name="TextBox 4"/>
          <p:cNvSpPr txBox="1"/>
          <p:nvPr/>
        </p:nvSpPr>
        <p:spPr>
          <a:xfrm>
            <a:off x="0" y="2852936"/>
            <a:ext cx="5112568" cy="2277547"/>
          </a:xfrm>
          <a:prstGeom prst="rect">
            <a:avLst/>
          </a:prstGeom>
          <a:noFill/>
        </p:spPr>
        <p:txBody>
          <a:bodyPr wrap="square" rtlCol="0">
            <a:spAutoFit/>
          </a:bodyPr>
          <a:lstStyle/>
          <a:p>
            <a:r>
              <a:rPr lang="en-CA" sz="4800" b="1" dirty="0" smtClean="0">
                <a:latin typeface="Andalus" pitchFamily="18" charset="-78"/>
                <a:cs typeface="Andalus" pitchFamily="18" charset="-78"/>
              </a:rPr>
              <a:t>Why</a:t>
            </a:r>
            <a:r>
              <a:rPr lang="en-CA" dirty="0" smtClean="0"/>
              <a:t> </a:t>
            </a:r>
          </a:p>
          <a:p>
            <a:r>
              <a:rPr lang="en-CA" dirty="0" smtClean="0"/>
              <a:t>            </a:t>
            </a:r>
            <a:r>
              <a:rPr lang="en-CA" sz="4000" i="1" dirty="0" smtClean="0"/>
              <a:t>use</a:t>
            </a:r>
            <a:r>
              <a:rPr lang="en-CA" sz="4000" dirty="0" smtClean="0"/>
              <a:t> </a:t>
            </a:r>
            <a:endParaRPr lang="en-CA" dirty="0" smtClean="0"/>
          </a:p>
          <a:p>
            <a:r>
              <a:rPr lang="en-CA" sz="5400" dirty="0" smtClean="0"/>
              <a:t>      </a:t>
            </a:r>
            <a:r>
              <a:rPr lang="en-CA" sz="5400" dirty="0" smtClean="0">
                <a:latin typeface="Andalus" pitchFamily="18" charset="-78"/>
                <a:cs typeface="Andalus" pitchFamily="18" charset="-78"/>
              </a:rPr>
              <a:t>technology</a:t>
            </a:r>
            <a:endParaRPr lang="en-CA" sz="5400" dirty="0">
              <a:latin typeface="Andalus" pitchFamily="18" charset="-78"/>
              <a:cs typeface="Andalus" pitchFamily="18" charset="-78"/>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563888" cy="6858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183976" y="2906713"/>
            <a:ext cx="7772400" cy="1500187"/>
          </a:xfrm>
        </p:spPr>
        <p:txBody>
          <a:bodyPr>
            <a:normAutofit/>
          </a:bodyPr>
          <a:lstStyle/>
          <a:p>
            <a:r>
              <a:rPr lang="en-CA" sz="4800" dirty="0" smtClean="0">
                <a:solidFill>
                  <a:schemeClr val="bg1"/>
                </a:solidFill>
                <a:latin typeface="Arial Black" pitchFamily="34" charset="0"/>
              </a:rPr>
              <a:t>ixl.com</a:t>
            </a:r>
            <a:endParaRPr lang="en-CA" sz="4800" dirty="0">
              <a:solidFill>
                <a:schemeClr val="bg1"/>
              </a:solidFill>
              <a:latin typeface="Arial Black" pitchFamily="34" charset="0"/>
            </a:endParaRPr>
          </a:p>
        </p:txBody>
      </p:sp>
      <p:sp>
        <p:nvSpPr>
          <p:cNvPr id="9" name="TextBox 8"/>
          <p:cNvSpPr txBox="1"/>
          <p:nvPr/>
        </p:nvSpPr>
        <p:spPr>
          <a:xfrm>
            <a:off x="5940152" y="2924944"/>
            <a:ext cx="4320480" cy="584775"/>
          </a:xfrm>
          <a:prstGeom prst="rect">
            <a:avLst/>
          </a:prstGeom>
          <a:noFill/>
        </p:spPr>
        <p:txBody>
          <a:bodyPr wrap="square" rtlCol="0">
            <a:spAutoFit/>
          </a:bodyPr>
          <a:lstStyle/>
          <a:p>
            <a:r>
              <a:rPr lang="en-CA" sz="3200" b="1" dirty="0" smtClean="0">
                <a:solidFill>
                  <a:schemeClr val="tx2">
                    <a:lumMod val="50000"/>
                  </a:schemeClr>
                </a:solidFill>
              </a:rPr>
              <a:t>counting</a:t>
            </a:r>
            <a:endParaRPr lang="en-CA" sz="3200" b="1" dirty="0">
              <a:solidFill>
                <a:schemeClr val="tx2">
                  <a:lumMod val="50000"/>
                </a:schemeClr>
              </a:solidFill>
            </a:endParaRPr>
          </a:p>
        </p:txBody>
      </p:sp>
      <p:pic>
        <p:nvPicPr>
          <p:cNvPr id="10" name="Picture 9" descr="stockvault-thermometer99068.jpg"/>
          <p:cNvPicPr>
            <a:picLocks noChangeAspect="1"/>
          </p:cNvPicPr>
          <p:nvPr/>
        </p:nvPicPr>
        <p:blipFill>
          <a:blip r:embed="rId3" cstate="print"/>
          <a:stretch>
            <a:fillRect/>
          </a:stretch>
        </p:blipFill>
        <p:spPr>
          <a:xfrm>
            <a:off x="8028384" y="332656"/>
            <a:ext cx="893845" cy="1340768"/>
          </a:xfrm>
          <a:prstGeom prst="rect">
            <a:avLst/>
          </a:prstGeom>
          <a:ln>
            <a:noFill/>
          </a:ln>
          <a:effectLst>
            <a:softEdge rad="112500"/>
          </a:effectLst>
        </p:spPr>
      </p:pic>
      <p:pic>
        <p:nvPicPr>
          <p:cNvPr id="11" name="Picture 10" descr="stockvault-playground105316.jpg"/>
          <p:cNvPicPr>
            <a:picLocks noChangeAspect="1"/>
          </p:cNvPicPr>
          <p:nvPr/>
        </p:nvPicPr>
        <p:blipFill>
          <a:blip r:embed="rId4" cstate="print"/>
          <a:stretch>
            <a:fillRect/>
          </a:stretch>
        </p:blipFill>
        <p:spPr>
          <a:xfrm>
            <a:off x="3707904" y="2780928"/>
            <a:ext cx="1400646" cy="1050485"/>
          </a:xfrm>
          <a:prstGeom prst="rect">
            <a:avLst/>
          </a:prstGeom>
          <a:ln>
            <a:noFill/>
          </a:ln>
          <a:effectLst>
            <a:softEdge rad="112500"/>
          </a:effectLst>
        </p:spPr>
      </p:pic>
      <p:sp>
        <p:nvSpPr>
          <p:cNvPr id="12" name="TextBox 11"/>
          <p:cNvSpPr txBox="1"/>
          <p:nvPr/>
        </p:nvSpPr>
        <p:spPr>
          <a:xfrm>
            <a:off x="4572000" y="548680"/>
            <a:ext cx="3600400" cy="646331"/>
          </a:xfrm>
          <a:prstGeom prst="rect">
            <a:avLst/>
          </a:prstGeom>
          <a:noFill/>
        </p:spPr>
        <p:txBody>
          <a:bodyPr wrap="square" rtlCol="0">
            <a:spAutoFit/>
          </a:bodyPr>
          <a:lstStyle/>
          <a:p>
            <a:r>
              <a:rPr lang="en-CA" sz="3600" dirty="0" smtClean="0">
                <a:solidFill>
                  <a:schemeClr val="tx2">
                    <a:lumMod val="50000"/>
                  </a:schemeClr>
                </a:solidFill>
                <a:latin typeface="Aharoni" pitchFamily="2" charset="-79"/>
                <a:cs typeface="Aharoni" pitchFamily="2" charset="-79"/>
              </a:rPr>
              <a:t>measurement</a:t>
            </a:r>
            <a:endParaRPr lang="en-CA" sz="3600" dirty="0">
              <a:solidFill>
                <a:schemeClr val="tx2">
                  <a:lumMod val="50000"/>
                </a:schemeClr>
              </a:solidFill>
              <a:latin typeface="Aharoni" pitchFamily="2" charset="-79"/>
              <a:cs typeface="Aharoni" pitchFamily="2" charset="-79"/>
            </a:endParaRPr>
          </a:p>
        </p:txBody>
      </p:sp>
      <p:pic>
        <p:nvPicPr>
          <p:cNvPr id="14" name="Picture 13" descr="stockvault-metallic-ruler103716.jpg"/>
          <p:cNvPicPr>
            <a:picLocks noChangeAspect="1"/>
          </p:cNvPicPr>
          <p:nvPr/>
        </p:nvPicPr>
        <p:blipFill>
          <a:blip r:embed="rId5" cstate="print"/>
          <a:stretch>
            <a:fillRect/>
          </a:stretch>
        </p:blipFill>
        <p:spPr>
          <a:xfrm>
            <a:off x="4644008" y="1052736"/>
            <a:ext cx="3024336" cy="980728"/>
          </a:xfrm>
          <a:prstGeom prst="rect">
            <a:avLst/>
          </a:prstGeom>
          <a:ln>
            <a:noFill/>
          </a:ln>
          <a:effectLst>
            <a:softEdge rad="112500"/>
          </a:effectLst>
        </p:spPr>
      </p:pic>
      <p:pic>
        <p:nvPicPr>
          <p:cNvPr id="1026" name="Picture 2" descr="C:\Users\Andrew\AppData\Local\Microsoft\Windows\Temporary Internet Files\Content.IE5\PQ23JMAA\MC900055589[1].wmf"/>
          <p:cNvPicPr>
            <a:picLocks noChangeAspect="1" noChangeArrowheads="1"/>
          </p:cNvPicPr>
          <p:nvPr/>
        </p:nvPicPr>
        <p:blipFill>
          <a:blip r:embed="rId6" cstate="print"/>
          <a:srcRect/>
          <a:stretch>
            <a:fillRect/>
          </a:stretch>
        </p:blipFill>
        <p:spPr bwMode="auto">
          <a:xfrm>
            <a:off x="7596336" y="4077072"/>
            <a:ext cx="1266977" cy="1149376"/>
          </a:xfrm>
          <a:prstGeom prst="rect">
            <a:avLst/>
          </a:prstGeom>
          <a:noFill/>
        </p:spPr>
      </p:pic>
      <p:pic>
        <p:nvPicPr>
          <p:cNvPr id="15" name="Picture 14" descr="stockvault-retro-alarm-clock131462.jpg"/>
          <p:cNvPicPr>
            <a:picLocks noChangeAspect="1"/>
          </p:cNvPicPr>
          <p:nvPr/>
        </p:nvPicPr>
        <p:blipFill>
          <a:blip r:embed="rId7" cstate="print"/>
          <a:srcRect l="25650" r="23049"/>
          <a:stretch>
            <a:fillRect/>
          </a:stretch>
        </p:blipFill>
        <p:spPr>
          <a:xfrm>
            <a:off x="3707904" y="332656"/>
            <a:ext cx="720080" cy="1080120"/>
          </a:xfrm>
          <a:prstGeom prst="rect">
            <a:avLst/>
          </a:prstGeom>
          <a:ln>
            <a:noFill/>
          </a:ln>
          <a:effectLst>
            <a:softEdge rad="112500"/>
          </a:effectLst>
        </p:spPr>
      </p:pic>
      <p:pic>
        <p:nvPicPr>
          <p:cNvPr id="16" name="Picture 15" descr="stockvault-dice116419.jpg"/>
          <p:cNvPicPr>
            <a:picLocks noChangeAspect="1"/>
          </p:cNvPicPr>
          <p:nvPr/>
        </p:nvPicPr>
        <p:blipFill>
          <a:blip r:embed="rId8" cstate="print"/>
          <a:srcRect l="27617"/>
          <a:stretch>
            <a:fillRect/>
          </a:stretch>
        </p:blipFill>
        <p:spPr>
          <a:xfrm>
            <a:off x="3995936" y="5445224"/>
            <a:ext cx="1115557" cy="1027197"/>
          </a:xfrm>
          <a:prstGeom prst="rect">
            <a:avLst/>
          </a:prstGeom>
          <a:ln>
            <a:noFill/>
          </a:ln>
          <a:effectLst>
            <a:softEdge rad="112500"/>
          </a:effectLst>
        </p:spPr>
      </p:pic>
      <p:sp>
        <p:nvSpPr>
          <p:cNvPr id="17" name="TextBox 16"/>
          <p:cNvSpPr txBox="1"/>
          <p:nvPr/>
        </p:nvSpPr>
        <p:spPr>
          <a:xfrm>
            <a:off x="3995936" y="4077072"/>
            <a:ext cx="3600400" cy="1077218"/>
          </a:xfrm>
          <a:prstGeom prst="rect">
            <a:avLst/>
          </a:prstGeom>
          <a:noFill/>
        </p:spPr>
        <p:txBody>
          <a:bodyPr wrap="square" rtlCol="0">
            <a:spAutoFit/>
          </a:bodyPr>
          <a:lstStyle/>
          <a:p>
            <a:r>
              <a:rPr lang="en-CA" sz="3200" b="1" dirty="0" smtClean="0">
                <a:solidFill>
                  <a:schemeClr val="bg1"/>
                </a:solidFill>
                <a:latin typeface="Arial Black" pitchFamily="34" charset="0"/>
              </a:rPr>
              <a:t>n</a:t>
            </a:r>
            <a:r>
              <a:rPr lang="en-CA" sz="3200" b="1" dirty="0" smtClean="0">
                <a:solidFill>
                  <a:schemeClr val="bg1"/>
                </a:solidFill>
                <a:latin typeface="Arial Black" pitchFamily="34" charset="0"/>
              </a:rPr>
              <a:t>umber </a:t>
            </a:r>
            <a:r>
              <a:rPr lang="en-CA" sz="3200" b="1" dirty="0" smtClean="0">
                <a:solidFill>
                  <a:schemeClr val="tx2">
                    <a:lumMod val="50000"/>
                  </a:schemeClr>
                </a:solidFill>
                <a:latin typeface="Arial Black" pitchFamily="34" charset="0"/>
              </a:rPr>
              <a:t>representation</a:t>
            </a:r>
            <a:endParaRPr lang="en-CA" sz="3200" b="1" dirty="0">
              <a:solidFill>
                <a:schemeClr val="tx2">
                  <a:lumMod val="50000"/>
                </a:schemeClr>
              </a:solidFill>
              <a:latin typeface="Arial Black" pitchFamily="34" charset="0"/>
            </a:endParaRPr>
          </a:p>
        </p:txBody>
      </p:sp>
      <p:sp>
        <p:nvSpPr>
          <p:cNvPr id="18" name="TextBox 17"/>
          <p:cNvSpPr txBox="1"/>
          <p:nvPr/>
        </p:nvSpPr>
        <p:spPr>
          <a:xfrm>
            <a:off x="5436096" y="5805264"/>
            <a:ext cx="2808312" cy="584775"/>
          </a:xfrm>
          <a:prstGeom prst="rect">
            <a:avLst/>
          </a:prstGeom>
          <a:noFill/>
        </p:spPr>
        <p:txBody>
          <a:bodyPr wrap="square" rtlCol="0">
            <a:spAutoFit/>
          </a:bodyPr>
          <a:lstStyle/>
          <a:p>
            <a:r>
              <a:rPr lang="en-CA" sz="3200" dirty="0" smtClean="0">
                <a:solidFill>
                  <a:schemeClr val="tx2">
                    <a:lumMod val="50000"/>
                  </a:schemeClr>
                </a:solidFill>
              </a:rPr>
              <a:t>probability</a:t>
            </a:r>
            <a:endParaRPr lang="en-CA" sz="3200" dirty="0">
              <a:solidFill>
                <a:schemeClr val="tx2">
                  <a:lumMod val="50000"/>
                </a:schemeClr>
              </a:solidFill>
            </a:endParaRPr>
          </a:p>
        </p:txBody>
      </p:sp>
      <p:pic>
        <p:nvPicPr>
          <p:cNvPr id="19" name="Picture 18" descr="logo_ixl_2.png"/>
          <p:cNvPicPr>
            <a:picLocks noChangeAspect="1"/>
          </p:cNvPicPr>
          <p:nvPr/>
        </p:nvPicPr>
        <p:blipFill>
          <a:blip r:embed="rId9" cstate="print"/>
          <a:stretch>
            <a:fillRect/>
          </a:stretch>
        </p:blipFill>
        <p:spPr>
          <a:xfrm>
            <a:off x="323528" y="2562237"/>
            <a:ext cx="2304256" cy="938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10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10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1000"/>
                                        <p:tgtEl>
                                          <p:spTgt spid="17"/>
                                        </p:tgtEl>
                                      </p:cBhvr>
                                    </p:animEffect>
                                  </p:childTnLst>
                                </p:cTn>
                              </p:par>
                              <p:par>
                                <p:cTn id="30" presetID="3" presetClass="entr" presetSubtype="1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linds(horizontal)">
                                      <p:cBhvr>
                                        <p:cTn id="32" dur="10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1000"/>
                                        <p:tgtEl>
                                          <p:spTgt spid="18"/>
                                        </p:tgtEl>
                                      </p:cBhvr>
                                    </p:animEffect>
                                  </p:childTnLst>
                                </p:cTn>
                              </p:par>
                              <p:par>
                                <p:cTn id="38" presetID="3"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CBCB">
            <a:alpha val="81961"/>
          </a:srgbClr>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2924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Millies-Math-House-Text.gif"/>
          <p:cNvPicPr>
            <a:picLocks noChangeAspect="1"/>
          </p:cNvPicPr>
          <p:nvPr/>
        </p:nvPicPr>
        <p:blipFill>
          <a:blip r:embed="rId3" cstate="print"/>
          <a:stretch>
            <a:fillRect/>
          </a:stretch>
        </p:blipFill>
        <p:spPr>
          <a:xfrm>
            <a:off x="3059832" y="0"/>
            <a:ext cx="3419047" cy="1846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tockvault-calculator-128634.jpg"/>
          <p:cNvPicPr>
            <a:picLocks noChangeAspect="1"/>
          </p:cNvPicPr>
          <p:nvPr/>
        </p:nvPicPr>
        <p:blipFill>
          <a:blip r:embed="rId4" cstate="print"/>
          <a:stretch>
            <a:fillRect/>
          </a:stretch>
        </p:blipFill>
        <p:spPr>
          <a:xfrm>
            <a:off x="2267744" y="3429000"/>
            <a:ext cx="4644009" cy="2924944"/>
          </a:xfrm>
          <a:prstGeom prst="rect">
            <a:avLst/>
          </a:prstGeom>
          <a:ln>
            <a:noFill/>
          </a:ln>
          <a:effectLst>
            <a:softEdge rad="112500"/>
          </a:effectLst>
        </p:spPr>
      </p:pic>
      <p:sp>
        <p:nvSpPr>
          <p:cNvPr id="10" name="Rectangle 9"/>
          <p:cNvSpPr/>
          <p:nvPr/>
        </p:nvSpPr>
        <p:spPr>
          <a:xfrm>
            <a:off x="2339752" y="3834914"/>
            <a:ext cx="4343305" cy="1754326"/>
          </a:xfrm>
          <a:prstGeom prst="rect">
            <a:avLst/>
          </a:prstGeom>
          <a:noFill/>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Number Skill Development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vault-books-125240.jpg"/>
          <p:cNvPicPr>
            <a:picLocks noChangeAspect="1"/>
          </p:cNvPicPr>
          <p:nvPr/>
        </p:nvPicPr>
        <p:blipFill>
          <a:blip r:embed="rId2" cstate="print"/>
          <a:stretch>
            <a:fillRect/>
          </a:stretch>
        </p:blipFill>
        <p:spPr>
          <a:xfrm>
            <a:off x="323528" y="1988840"/>
            <a:ext cx="8820472" cy="3474333"/>
          </a:xfrm>
          <a:prstGeom prst="rect">
            <a:avLst/>
          </a:prstGeom>
        </p:spPr>
      </p:pic>
      <p:grpSp>
        <p:nvGrpSpPr>
          <p:cNvPr id="11" name="Group 10"/>
          <p:cNvGrpSpPr/>
          <p:nvPr/>
        </p:nvGrpSpPr>
        <p:grpSpPr>
          <a:xfrm>
            <a:off x="1259632" y="908720"/>
            <a:ext cx="5498627" cy="2808312"/>
            <a:chOff x="1259632" y="908720"/>
            <a:chExt cx="5498627" cy="2808312"/>
          </a:xfrm>
        </p:grpSpPr>
        <p:sp>
          <p:nvSpPr>
            <p:cNvPr id="3" name="TextBox 2"/>
            <p:cNvSpPr txBox="1"/>
            <p:nvPr/>
          </p:nvSpPr>
          <p:spPr>
            <a:xfrm>
              <a:off x="1259632" y="908720"/>
              <a:ext cx="1872208" cy="1569660"/>
            </a:xfrm>
            <a:prstGeom prst="rect">
              <a:avLst/>
            </a:prstGeom>
            <a:noFill/>
          </p:spPr>
          <p:txBody>
            <a:bodyPr wrap="square" rtlCol="0">
              <a:spAutoFit/>
            </a:bodyPr>
            <a:lstStyle/>
            <a:p>
              <a:r>
                <a:rPr lang="en-CA" sz="9600" dirty="0" smtClean="0"/>
                <a:t>R E</a:t>
              </a:r>
              <a:endParaRPr lang="en-CA" sz="9600" dirty="0"/>
            </a:p>
          </p:txBody>
        </p:sp>
        <p:sp>
          <p:nvSpPr>
            <p:cNvPr id="6" name="Rectangle 5"/>
            <p:cNvSpPr/>
            <p:nvPr/>
          </p:nvSpPr>
          <p:spPr>
            <a:xfrm>
              <a:off x="4932040" y="2147372"/>
              <a:ext cx="979755" cy="1569660"/>
            </a:xfrm>
            <a:prstGeom prst="rect">
              <a:avLst/>
            </a:prstGeom>
          </p:spPr>
          <p:txBody>
            <a:bodyPr wrap="none">
              <a:spAutoFit/>
            </a:bodyPr>
            <a:lstStyle/>
            <a:p>
              <a:r>
                <a:rPr lang="en-CA" sz="9600" dirty="0" smtClean="0"/>
                <a:t>N</a:t>
              </a:r>
              <a:endParaRPr lang="en-CA" sz="9600" dirty="0"/>
            </a:p>
          </p:txBody>
        </p:sp>
        <p:sp>
          <p:nvSpPr>
            <p:cNvPr id="7" name="Rectangle 6"/>
            <p:cNvSpPr/>
            <p:nvPr/>
          </p:nvSpPr>
          <p:spPr>
            <a:xfrm>
              <a:off x="5796136" y="1700808"/>
              <a:ext cx="962123" cy="1569660"/>
            </a:xfrm>
            <a:prstGeom prst="rect">
              <a:avLst/>
            </a:prstGeom>
          </p:spPr>
          <p:txBody>
            <a:bodyPr wrap="none">
              <a:spAutoFit/>
            </a:bodyPr>
            <a:lstStyle/>
            <a:p>
              <a:r>
                <a:rPr lang="en-CA" sz="9600" dirty="0" smtClean="0"/>
                <a:t>G</a:t>
              </a:r>
              <a:endParaRPr lang="en-CA" sz="9600" dirty="0"/>
            </a:p>
          </p:txBody>
        </p:sp>
        <p:sp>
          <p:nvSpPr>
            <p:cNvPr id="8" name="TextBox 7"/>
            <p:cNvSpPr txBox="1"/>
            <p:nvPr/>
          </p:nvSpPr>
          <p:spPr>
            <a:xfrm>
              <a:off x="3779912" y="1484784"/>
              <a:ext cx="792088" cy="1569660"/>
            </a:xfrm>
            <a:prstGeom prst="rect">
              <a:avLst/>
            </a:prstGeom>
            <a:noFill/>
          </p:spPr>
          <p:txBody>
            <a:bodyPr wrap="square" rtlCol="0">
              <a:spAutoFit/>
            </a:bodyPr>
            <a:lstStyle/>
            <a:p>
              <a:r>
                <a:rPr lang="en-CA" sz="9600" dirty="0" smtClean="0"/>
                <a:t>D</a:t>
              </a:r>
              <a:endParaRPr lang="en-CA" sz="9600" dirty="0"/>
            </a:p>
          </p:txBody>
        </p:sp>
        <p:sp>
          <p:nvSpPr>
            <p:cNvPr id="9" name="TextBox 8"/>
            <p:cNvSpPr txBox="1"/>
            <p:nvPr/>
          </p:nvSpPr>
          <p:spPr>
            <a:xfrm>
              <a:off x="4572000" y="2060848"/>
              <a:ext cx="864096" cy="1569660"/>
            </a:xfrm>
            <a:prstGeom prst="rect">
              <a:avLst/>
            </a:prstGeom>
            <a:noFill/>
          </p:spPr>
          <p:txBody>
            <a:bodyPr wrap="square" rtlCol="0">
              <a:spAutoFit/>
            </a:bodyPr>
            <a:lstStyle/>
            <a:p>
              <a:r>
                <a:rPr lang="en-CA" sz="9600" dirty="0" smtClean="0"/>
                <a:t>I</a:t>
              </a:r>
              <a:endParaRPr lang="en-CA" sz="9600" dirty="0"/>
            </a:p>
          </p:txBody>
        </p:sp>
        <p:sp>
          <p:nvSpPr>
            <p:cNvPr id="10" name="Rectangle 9"/>
            <p:cNvSpPr/>
            <p:nvPr/>
          </p:nvSpPr>
          <p:spPr>
            <a:xfrm>
              <a:off x="2987824" y="1124744"/>
              <a:ext cx="896399" cy="1569660"/>
            </a:xfrm>
            <a:prstGeom prst="rect">
              <a:avLst/>
            </a:prstGeom>
          </p:spPr>
          <p:txBody>
            <a:bodyPr wrap="none">
              <a:spAutoFit/>
            </a:bodyPr>
            <a:lstStyle/>
            <a:p>
              <a:r>
                <a:rPr lang="en-CA" sz="9600" dirty="0" smtClean="0"/>
                <a:t>A</a:t>
              </a:r>
              <a:endParaRPr lang="en-CA" sz="9600" dirty="0"/>
            </a:p>
          </p:txBody>
        </p:sp>
      </p:grpSp>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01673" y="977903"/>
            <a:ext cx="7377070" cy="5544616"/>
            <a:chOff x="-1001673" y="977903"/>
            <a:chExt cx="7377070" cy="5544616"/>
          </a:xfrm>
        </p:grpSpPr>
        <p:pic>
          <p:nvPicPr>
            <p:cNvPr id="11" name="Picture 10" descr="stockvault-book-122360.jpg"/>
            <p:cNvPicPr>
              <a:picLocks noChangeAspect="1"/>
            </p:cNvPicPr>
            <p:nvPr/>
          </p:nvPicPr>
          <p:blipFill>
            <a:blip r:embed="rId3" cstate="print"/>
            <a:srcRect l="42958" t="20364" r="4326" b="16279"/>
            <a:stretch>
              <a:fillRect/>
            </a:stretch>
          </p:blipFill>
          <p:spPr>
            <a:xfrm rot="20368628">
              <a:off x="-1001673" y="977903"/>
              <a:ext cx="6582526" cy="5544616"/>
            </a:xfrm>
            <a:prstGeom prst="rect">
              <a:avLst/>
            </a:prstGeom>
          </p:spPr>
        </p:pic>
        <p:sp>
          <p:nvSpPr>
            <p:cNvPr id="5" name="TextBox 4"/>
            <p:cNvSpPr txBox="1"/>
            <p:nvPr/>
          </p:nvSpPr>
          <p:spPr>
            <a:xfrm rot="20279912">
              <a:off x="686765" y="1363477"/>
              <a:ext cx="5688632" cy="4093428"/>
            </a:xfrm>
            <a:prstGeom prst="rect">
              <a:avLst/>
            </a:prstGeom>
            <a:noFill/>
            <a:scene3d>
              <a:camera prst="orthographicFront">
                <a:rot lat="2400000" lon="0" rev="0"/>
              </a:camera>
              <a:lightRig rig="threePt" dir="t"/>
            </a:scene3d>
            <a:sp3d/>
          </p:spPr>
          <p:txBody>
            <a:bodyPr wrap="square" rtlCol="0">
              <a:spAutoFit/>
            </a:bodyPr>
            <a:lstStyle/>
            <a:p>
              <a:r>
                <a:rPr lang="en-CA" sz="2800" dirty="0" smtClean="0">
                  <a:latin typeface="Andalus" pitchFamily="18" charset="-78"/>
                  <a:cs typeface="Andalus" pitchFamily="18" charset="-78"/>
                </a:rPr>
                <a:t>Online </a:t>
              </a:r>
              <a:r>
                <a:rPr lang="en-CA" sz="4000" b="1" dirty="0" smtClean="0">
                  <a:latin typeface="Andalus" pitchFamily="18" charset="-78"/>
                  <a:cs typeface="Andalus" pitchFamily="18" charset="-78"/>
                </a:rPr>
                <a:t>library</a:t>
              </a:r>
              <a:r>
                <a:rPr lang="en-CA" sz="3200" dirty="0" smtClean="0">
                  <a:latin typeface="Andalus" pitchFamily="18" charset="-78"/>
                  <a:cs typeface="Andalus" pitchFamily="18" charset="-78"/>
                </a:rPr>
                <a:t>   </a:t>
              </a:r>
            </a:p>
            <a:p>
              <a:r>
                <a:rPr lang="en-CA" dirty="0" smtClean="0">
                  <a:latin typeface="Andalus" pitchFamily="18" charset="-78"/>
                  <a:cs typeface="Andalus" pitchFamily="18" charset="-78"/>
                </a:rPr>
                <a:t>	of</a:t>
              </a:r>
              <a:r>
                <a:rPr lang="en-CA" sz="3200" dirty="0" smtClean="0">
                  <a:latin typeface="Andalus" pitchFamily="18" charset="-78"/>
                  <a:cs typeface="Andalus" pitchFamily="18" charset="-78"/>
                </a:rPr>
                <a:t> </a:t>
              </a:r>
            </a:p>
            <a:p>
              <a:r>
                <a:rPr lang="en-CA" sz="3200" i="1" dirty="0" smtClean="0">
                  <a:latin typeface="Andalus" pitchFamily="18" charset="-78"/>
                  <a:cs typeface="Andalus" pitchFamily="18" charset="-78"/>
                </a:rPr>
                <a:t>	</a:t>
              </a:r>
              <a:r>
                <a:rPr lang="en-CA" sz="3600" i="1" dirty="0" smtClean="0">
                  <a:latin typeface="Andalus" pitchFamily="18" charset="-78"/>
                  <a:cs typeface="Andalus" pitchFamily="18" charset="-78"/>
                </a:rPr>
                <a:t>digital</a:t>
              </a:r>
              <a:r>
                <a:rPr lang="en-CA" sz="3200" dirty="0" smtClean="0">
                  <a:latin typeface="Andalus" pitchFamily="18" charset="-78"/>
                  <a:cs typeface="Andalus" pitchFamily="18" charset="-78"/>
                </a:rPr>
                <a:t>  </a:t>
              </a:r>
              <a:r>
                <a:rPr lang="en-CA" sz="2800" dirty="0" smtClean="0">
                  <a:latin typeface="Andalus" pitchFamily="18" charset="-78"/>
                  <a:cs typeface="Andalus" pitchFamily="18" charset="-78"/>
                </a:rPr>
                <a:t>texts</a:t>
              </a:r>
              <a:endParaRPr lang="en-CA" sz="2800" dirty="0" smtClean="0">
                <a:latin typeface="Andalus" pitchFamily="18" charset="-78"/>
                <a:cs typeface="Andalus" pitchFamily="18" charset="-78"/>
              </a:endParaRPr>
            </a:p>
            <a:p>
              <a:r>
                <a:rPr lang="en-CA" sz="2800" dirty="0" smtClean="0">
                  <a:latin typeface="Andalus" pitchFamily="18" charset="-78"/>
                  <a:cs typeface="Andalus" pitchFamily="18" charset="-78"/>
                </a:rPr>
                <a:t> That are</a:t>
              </a:r>
            </a:p>
            <a:p>
              <a:r>
                <a:rPr lang="en-CA" sz="3200" b="1" dirty="0" smtClean="0">
                  <a:latin typeface="Andalus" pitchFamily="18" charset="-78"/>
                  <a:cs typeface="Andalus" pitchFamily="18" charset="-78"/>
                </a:rPr>
                <a:t>       read</a:t>
              </a:r>
              <a:r>
                <a:rPr lang="en-CA" sz="3200" dirty="0" smtClean="0"/>
                <a:t>   </a:t>
              </a:r>
              <a:r>
                <a:rPr lang="en-CA" sz="3200" i="1" dirty="0" smtClean="0"/>
                <a:t>aloud</a:t>
              </a:r>
              <a:endParaRPr lang="en-CA" sz="2400" i="1" dirty="0" smtClean="0"/>
            </a:p>
            <a:p>
              <a:r>
                <a:rPr lang="en-CA" sz="2400" i="1" dirty="0" smtClean="0"/>
                <a:t>		or</a:t>
              </a:r>
              <a:r>
                <a:rPr lang="en-CA" sz="2400" b="1" dirty="0" smtClean="0">
                  <a:latin typeface="Arial Narrow" pitchFamily="34" charset="0"/>
                </a:rPr>
                <a:t>				                </a:t>
              </a:r>
            </a:p>
            <a:p>
              <a:r>
                <a:rPr lang="en-CA" sz="2400" b="1" dirty="0" smtClean="0">
                  <a:latin typeface="Arial Narrow" pitchFamily="34" charset="0"/>
                </a:rPr>
                <a:t>	</a:t>
              </a:r>
              <a:r>
                <a:rPr lang="en-CA" sz="2400" b="1" dirty="0" smtClean="0">
                  <a:latin typeface="Arial Narrow" pitchFamily="34" charset="0"/>
                </a:rPr>
                <a:t>	    </a:t>
              </a:r>
              <a:r>
                <a:rPr lang="en-CA" sz="3600" b="1" dirty="0" smtClean="0">
                  <a:latin typeface="Arial Narrow" pitchFamily="34" charset="0"/>
                </a:rPr>
                <a:t>Animated</a:t>
              </a:r>
              <a:endParaRPr lang="en-CA" sz="2400" i="1" dirty="0" smtClean="0"/>
            </a:p>
            <a:p>
              <a:endParaRPr lang="en-CA" sz="3200" dirty="0">
                <a:latin typeface="Andalus" pitchFamily="18" charset="-78"/>
                <a:cs typeface="Andalus" pitchFamily="18" charset="-78"/>
              </a:endParaRPr>
            </a:p>
          </p:txBody>
        </p:sp>
      </p:grpSp>
      <p:grpSp>
        <p:nvGrpSpPr>
          <p:cNvPr id="14" name="Group 13"/>
          <p:cNvGrpSpPr/>
          <p:nvPr/>
        </p:nvGrpSpPr>
        <p:grpSpPr>
          <a:xfrm>
            <a:off x="3563888" y="0"/>
            <a:ext cx="5580112" cy="4509120"/>
            <a:chOff x="3563888" y="0"/>
            <a:chExt cx="5580112" cy="4509120"/>
          </a:xfrm>
        </p:grpSpPr>
        <p:sp>
          <p:nvSpPr>
            <p:cNvPr id="12" name="Right Triangle 11"/>
            <p:cNvSpPr/>
            <p:nvPr/>
          </p:nvSpPr>
          <p:spPr>
            <a:xfrm rot="10800000">
              <a:off x="3563888" y="0"/>
              <a:ext cx="5580112" cy="450912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book.jpg"/>
            <p:cNvPicPr>
              <a:picLocks noChangeAspect="1"/>
            </p:cNvPicPr>
            <p:nvPr/>
          </p:nvPicPr>
          <p:blipFill>
            <a:blip r:embed="rId4" cstate="print"/>
            <a:stretch>
              <a:fillRect/>
            </a:stretch>
          </p:blipFill>
          <p:spPr>
            <a:xfrm>
              <a:off x="6732240" y="404664"/>
              <a:ext cx="2045682"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nics.jpg"/>
          <p:cNvPicPr>
            <a:picLocks noChangeAspect="1"/>
          </p:cNvPicPr>
          <p:nvPr/>
        </p:nvPicPr>
        <p:blipFill>
          <a:blip r:embed="rId3" cstate="print"/>
          <a:stretch>
            <a:fillRect/>
          </a:stretch>
        </p:blipFill>
        <p:spPr>
          <a:xfrm>
            <a:off x="0" y="0"/>
            <a:ext cx="2852936" cy="2852936"/>
          </a:xfrm>
          <a:prstGeom prst="rect">
            <a:avLst/>
          </a:prstGeom>
          <a:ln>
            <a:noFill/>
          </a:ln>
          <a:effectLst>
            <a:softEdge rad="112500"/>
          </a:effectLst>
        </p:spPr>
      </p:pic>
      <p:sp>
        <p:nvSpPr>
          <p:cNvPr id="6" name="TextBox 5"/>
          <p:cNvSpPr txBox="1"/>
          <p:nvPr/>
        </p:nvSpPr>
        <p:spPr>
          <a:xfrm>
            <a:off x="0" y="2996952"/>
            <a:ext cx="6726399" cy="1015663"/>
          </a:xfrm>
          <a:prstGeom prst="rect">
            <a:avLst/>
          </a:prstGeom>
          <a:solidFill>
            <a:srgbClr val="FCF1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CA" sz="6000" dirty="0" err="1" smtClean="0">
                <a:solidFill>
                  <a:srgbClr val="C00000"/>
                </a:solidFill>
              </a:rPr>
              <a:t>a</a:t>
            </a:r>
            <a:r>
              <a:rPr lang="en-CA" sz="6000" dirty="0" err="1" smtClean="0">
                <a:solidFill>
                  <a:srgbClr val="00B050"/>
                </a:solidFill>
              </a:rPr>
              <a:t>b</a:t>
            </a:r>
            <a:r>
              <a:rPr lang="en-CA" sz="6000" dirty="0" err="1" smtClean="0">
                <a:solidFill>
                  <a:schemeClr val="tx2">
                    <a:lumMod val="75000"/>
                  </a:schemeClr>
                </a:solidFill>
              </a:rPr>
              <a:t>c</a:t>
            </a:r>
            <a:r>
              <a:rPr lang="en-CA" sz="6000" dirty="0" smtClean="0">
                <a:solidFill>
                  <a:schemeClr val="tx2">
                    <a:lumMod val="50000"/>
                  </a:schemeClr>
                </a:solidFill>
              </a:rPr>
              <a:t>  </a:t>
            </a:r>
            <a:r>
              <a:rPr lang="en-CA" sz="6000" dirty="0" smtClean="0"/>
              <a:t>PHONICS</a:t>
            </a:r>
            <a:endParaRPr lang="en-CA" sz="6000" dirty="0">
              <a:solidFill>
                <a:schemeClr val="tx2">
                  <a:lumMod val="50000"/>
                </a:schemeClr>
              </a:solidFill>
            </a:endParaRPr>
          </a:p>
        </p:txBody>
      </p:sp>
      <p:pic>
        <p:nvPicPr>
          <p:cNvPr id="14" name="Picture 13" descr="stockvault-blocks128623.jpg"/>
          <p:cNvPicPr>
            <a:picLocks noChangeAspect="1"/>
          </p:cNvPicPr>
          <p:nvPr/>
        </p:nvPicPr>
        <p:blipFill>
          <a:blip r:embed="rId4" cstate="print"/>
          <a:stretch>
            <a:fillRect/>
          </a:stretch>
        </p:blipFill>
        <p:spPr>
          <a:xfrm>
            <a:off x="4619087" y="0"/>
            <a:ext cx="4524913" cy="6858000"/>
          </a:xfrm>
          <a:prstGeom prst="rect">
            <a:avLst/>
          </a:prstGeom>
        </p:spPr>
      </p:pic>
      <p:pic>
        <p:nvPicPr>
          <p:cNvPr id="15" name="Picture 14" descr="mzl.srxtceka.320x480-75.jpg"/>
          <p:cNvPicPr>
            <a:picLocks noChangeAspect="1"/>
          </p:cNvPicPr>
          <p:nvPr/>
        </p:nvPicPr>
        <p:blipFill>
          <a:blip r:embed="rId5" cstate="print"/>
          <a:stretch>
            <a:fillRect/>
          </a:stretch>
        </p:blipFill>
        <p:spPr>
          <a:xfrm>
            <a:off x="1403648" y="4145359"/>
            <a:ext cx="1728192" cy="2712641"/>
          </a:xfrm>
          <a:prstGeom prst="rect">
            <a:avLst/>
          </a:prstGeom>
        </p:spPr>
      </p:pic>
    </p:spTree>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9421279373453.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1547664" y="4293096"/>
            <a:ext cx="6408712" cy="2215991"/>
          </a:xfrm>
          <a:prstGeom prst="rect">
            <a:avLst/>
          </a:prstGeom>
          <a:noFill/>
        </p:spPr>
        <p:txBody>
          <a:bodyPr wrap="square" rtlCol="0">
            <a:spAutoFit/>
          </a:bodyPr>
          <a:lstStyle/>
          <a:p>
            <a:r>
              <a:rPr lang="en-CA" sz="13800" b="1" dirty="0" smtClean="0">
                <a:latin typeface="Bradley Hand ITC" pitchFamily="66" charset="0"/>
              </a:rPr>
              <a:t>writing</a:t>
            </a:r>
            <a:endParaRPr lang="en-CA" b="1" dirty="0">
              <a:latin typeface="Bradley Hand ITC" pitchFamily="66" charset="0"/>
            </a:endParaRPr>
          </a:p>
        </p:txBody>
      </p:sp>
    </p:spTree>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tockvault-film-strip-grunge133997.jpg"/>
          <p:cNvPicPr>
            <a:picLocks noChangeAspect="1"/>
          </p:cNvPicPr>
          <p:nvPr/>
        </p:nvPicPr>
        <p:blipFill>
          <a:blip r:embed="rId3" cstate="print"/>
          <a:stretch>
            <a:fillRect/>
          </a:stretch>
        </p:blipFill>
        <p:spPr>
          <a:xfrm>
            <a:off x="1979712" y="-23697"/>
            <a:ext cx="7164288" cy="6881697"/>
          </a:xfrm>
          <a:prstGeom prst="rect">
            <a:avLst/>
          </a:prstGeom>
        </p:spPr>
      </p:pic>
      <p:sp>
        <p:nvSpPr>
          <p:cNvPr id="3" name="TextBox 2"/>
          <p:cNvSpPr txBox="1"/>
          <p:nvPr/>
        </p:nvSpPr>
        <p:spPr>
          <a:xfrm>
            <a:off x="611560" y="692696"/>
            <a:ext cx="504056" cy="5632311"/>
          </a:xfrm>
          <a:prstGeom prst="rect">
            <a:avLst/>
          </a:prstGeom>
          <a:noFill/>
        </p:spPr>
        <p:txBody>
          <a:bodyPr wrap="square" rtlCol="0">
            <a:spAutoFit/>
          </a:bodyPr>
          <a:lstStyle/>
          <a:p>
            <a:r>
              <a:rPr lang="en-CA" sz="6000" dirty="0" smtClean="0">
                <a:solidFill>
                  <a:schemeClr val="bg1">
                    <a:lumMod val="75000"/>
                  </a:schemeClr>
                </a:solidFill>
              </a:rPr>
              <a:t>RETELL</a:t>
            </a:r>
            <a:endParaRPr lang="en-CA" dirty="0">
              <a:solidFill>
                <a:schemeClr val="bg1">
                  <a:lumMod val="75000"/>
                </a:schemeClr>
              </a:solidFill>
            </a:endParaRPr>
          </a:p>
        </p:txBody>
      </p:sp>
      <p:pic>
        <p:nvPicPr>
          <p:cNvPr id="4" name="Picture 3" descr="download.jpg"/>
          <p:cNvPicPr>
            <a:picLocks noChangeAspect="1"/>
          </p:cNvPicPr>
          <p:nvPr/>
        </p:nvPicPr>
        <p:blipFill>
          <a:blip r:embed="rId4" cstate="print"/>
          <a:stretch>
            <a:fillRect/>
          </a:stretch>
        </p:blipFill>
        <p:spPr>
          <a:xfrm>
            <a:off x="2123728" y="188640"/>
            <a:ext cx="6840760" cy="4536504"/>
          </a:xfrm>
          <a:prstGeom prst="rect">
            <a:avLst/>
          </a:prstGeom>
        </p:spPr>
      </p:pic>
      <p:pic>
        <p:nvPicPr>
          <p:cNvPr id="5" name="Picture 4" descr="images.jpg"/>
          <p:cNvPicPr>
            <a:picLocks noChangeAspect="1"/>
          </p:cNvPicPr>
          <p:nvPr/>
        </p:nvPicPr>
        <p:blipFill>
          <a:blip r:embed="rId5" cstate="print"/>
          <a:stretch>
            <a:fillRect/>
          </a:stretch>
        </p:blipFill>
        <p:spPr>
          <a:xfrm>
            <a:off x="2123728" y="5013176"/>
            <a:ext cx="2232248" cy="1478280"/>
          </a:xfrm>
          <a:prstGeom prst="rect">
            <a:avLst/>
          </a:prstGeom>
        </p:spPr>
      </p:pic>
      <p:pic>
        <p:nvPicPr>
          <p:cNvPr id="6" name="Picture 5" descr="ct2e3gtb018a_0.jpg"/>
          <p:cNvPicPr>
            <a:picLocks noChangeAspect="1"/>
          </p:cNvPicPr>
          <p:nvPr/>
        </p:nvPicPr>
        <p:blipFill>
          <a:blip r:embed="rId6" cstate="print"/>
          <a:stretch>
            <a:fillRect/>
          </a:stretch>
        </p:blipFill>
        <p:spPr>
          <a:xfrm>
            <a:off x="6732240" y="5013176"/>
            <a:ext cx="2339752" cy="1584176"/>
          </a:xfrm>
          <a:prstGeom prst="rect">
            <a:avLst/>
          </a:prstGeom>
        </p:spPr>
      </p:pic>
      <p:pic>
        <p:nvPicPr>
          <p:cNvPr id="7" name="Picture 6" descr="images (1).jpg"/>
          <p:cNvPicPr>
            <a:picLocks noChangeAspect="1"/>
          </p:cNvPicPr>
          <p:nvPr/>
        </p:nvPicPr>
        <p:blipFill>
          <a:blip r:embed="rId7" cstate="print"/>
          <a:stretch>
            <a:fillRect/>
          </a:stretch>
        </p:blipFill>
        <p:spPr>
          <a:xfrm>
            <a:off x="4427984" y="5013176"/>
            <a:ext cx="2232248" cy="1534597"/>
          </a:xfrm>
          <a:prstGeom prst="rect">
            <a:avLst/>
          </a:prstGeom>
        </p:spPr>
      </p:pic>
    </p:spTree>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tockvault-film-strip-grunge133997.jpg"/>
          <p:cNvPicPr>
            <a:picLocks noChangeAspect="1"/>
          </p:cNvPicPr>
          <p:nvPr/>
        </p:nvPicPr>
        <p:blipFill>
          <a:blip r:embed="rId3" cstate="print"/>
          <a:stretch>
            <a:fillRect/>
          </a:stretch>
        </p:blipFill>
        <p:spPr>
          <a:xfrm>
            <a:off x="0" y="-1"/>
            <a:ext cx="7164288" cy="6881697"/>
          </a:xfrm>
          <a:prstGeom prst="rect">
            <a:avLst/>
          </a:prstGeom>
        </p:spPr>
      </p:pic>
      <p:sp>
        <p:nvSpPr>
          <p:cNvPr id="3" name="TextBox 2"/>
          <p:cNvSpPr txBox="1"/>
          <p:nvPr/>
        </p:nvSpPr>
        <p:spPr>
          <a:xfrm>
            <a:off x="7668344" y="404664"/>
            <a:ext cx="1080120" cy="5909310"/>
          </a:xfrm>
          <a:prstGeom prst="rect">
            <a:avLst/>
          </a:prstGeom>
          <a:noFill/>
        </p:spPr>
        <p:txBody>
          <a:bodyPr wrap="square" rtlCol="0">
            <a:spAutoFit/>
          </a:bodyPr>
          <a:lstStyle/>
          <a:p>
            <a:r>
              <a:rPr lang="en-CA" sz="5400" dirty="0" smtClean="0">
                <a:solidFill>
                  <a:schemeClr val="bg1">
                    <a:lumMod val="75000"/>
                  </a:schemeClr>
                </a:solidFill>
              </a:rPr>
              <a:t>R</a:t>
            </a:r>
          </a:p>
          <a:p>
            <a:r>
              <a:rPr lang="en-CA" sz="5400" dirty="0" smtClean="0">
                <a:solidFill>
                  <a:schemeClr val="bg1">
                    <a:lumMod val="75000"/>
                  </a:schemeClr>
                </a:solidFill>
              </a:rPr>
              <a:t>E</a:t>
            </a:r>
          </a:p>
          <a:p>
            <a:r>
              <a:rPr lang="en-CA" sz="5400" dirty="0" smtClean="0">
                <a:solidFill>
                  <a:schemeClr val="bg1">
                    <a:lumMod val="75000"/>
                  </a:schemeClr>
                </a:solidFill>
              </a:rPr>
              <a:t>C</a:t>
            </a:r>
          </a:p>
          <a:p>
            <a:r>
              <a:rPr lang="en-CA" sz="5400" dirty="0" smtClean="0">
                <a:solidFill>
                  <a:schemeClr val="bg1">
                    <a:lumMod val="75000"/>
                  </a:schemeClr>
                </a:solidFill>
              </a:rPr>
              <a:t>O</a:t>
            </a:r>
          </a:p>
          <a:p>
            <a:r>
              <a:rPr lang="en-CA" sz="5400" dirty="0" smtClean="0">
                <a:solidFill>
                  <a:schemeClr val="bg1">
                    <a:lumMod val="75000"/>
                  </a:schemeClr>
                </a:solidFill>
              </a:rPr>
              <a:t>U</a:t>
            </a:r>
          </a:p>
          <a:p>
            <a:r>
              <a:rPr lang="en-CA" sz="5400" dirty="0" smtClean="0">
                <a:solidFill>
                  <a:schemeClr val="bg1">
                    <a:lumMod val="75000"/>
                  </a:schemeClr>
                </a:solidFill>
              </a:rPr>
              <a:t>N</a:t>
            </a:r>
          </a:p>
          <a:p>
            <a:r>
              <a:rPr lang="en-CA" sz="5400" dirty="0" smtClean="0">
                <a:solidFill>
                  <a:schemeClr val="bg1">
                    <a:lumMod val="75000"/>
                  </a:schemeClr>
                </a:solidFill>
              </a:rPr>
              <a:t>T</a:t>
            </a:r>
            <a:endParaRPr lang="en-CA" sz="1200" dirty="0">
              <a:solidFill>
                <a:schemeClr val="bg1">
                  <a:lumMod val="75000"/>
                </a:schemeClr>
              </a:solidFill>
            </a:endParaRPr>
          </a:p>
        </p:txBody>
      </p:sp>
      <p:pic>
        <p:nvPicPr>
          <p:cNvPr id="4" name="Picture 3" descr="stockvault-playground105314.jpg"/>
          <p:cNvPicPr>
            <a:picLocks noChangeAspect="1"/>
          </p:cNvPicPr>
          <p:nvPr/>
        </p:nvPicPr>
        <p:blipFill>
          <a:blip r:embed="rId4" cstate="print"/>
          <a:stretch>
            <a:fillRect/>
          </a:stretch>
        </p:blipFill>
        <p:spPr>
          <a:xfrm>
            <a:off x="179512" y="146140"/>
            <a:ext cx="6840760" cy="4631289"/>
          </a:xfrm>
          <a:prstGeom prst="rect">
            <a:avLst/>
          </a:prstGeom>
        </p:spPr>
      </p:pic>
      <p:pic>
        <p:nvPicPr>
          <p:cNvPr id="5" name="Picture 4" descr="stockvault-learning-to-slide-by-our-self105445.jpg"/>
          <p:cNvPicPr>
            <a:picLocks noChangeAspect="1"/>
          </p:cNvPicPr>
          <p:nvPr/>
        </p:nvPicPr>
        <p:blipFill>
          <a:blip r:embed="rId5" cstate="print"/>
          <a:stretch>
            <a:fillRect/>
          </a:stretch>
        </p:blipFill>
        <p:spPr>
          <a:xfrm>
            <a:off x="179512" y="5013176"/>
            <a:ext cx="2208245" cy="1584176"/>
          </a:xfrm>
          <a:prstGeom prst="rect">
            <a:avLst/>
          </a:prstGeom>
        </p:spPr>
      </p:pic>
      <p:pic>
        <p:nvPicPr>
          <p:cNvPr id="6" name="Picture 5" descr="stockvault-learning-to-slide-by-our-self105446.jpg"/>
          <p:cNvPicPr>
            <a:picLocks noChangeAspect="1"/>
          </p:cNvPicPr>
          <p:nvPr/>
        </p:nvPicPr>
        <p:blipFill>
          <a:blip r:embed="rId6" cstate="print"/>
          <a:stretch>
            <a:fillRect/>
          </a:stretch>
        </p:blipFill>
        <p:spPr>
          <a:xfrm>
            <a:off x="2483768" y="5085184"/>
            <a:ext cx="2232248" cy="1484784"/>
          </a:xfrm>
          <a:prstGeom prst="rect">
            <a:avLst/>
          </a:prstGeom>
        </p:spPr>
      </p:pic>
      <p:pic>
        <p:nvPicPr>
          <p:cNvPr id="7" name="Picture 6" descr="stockvault-learning-to-slide-by-our-self105447.jpg"/>
          <p:cNvPicPr>
            <a:picLocks noChangeAspect="1"/>
          </p:cNvPicPr>
          <p:nvPr/>
        </p:nvPicPr>
        <p:blipFill>
          <a:blip r:embed="rId7" cstate="print"/>
          <a:stretch>
            <a:fillRect/>
          </a:stretch>
        </p:blipFill>
        <p:spPr>
          <a:xfrm>
            <a:off x="4860032" y="5061181"/>
            <a:ext cx="2160240" cy="1464163"/>
          </a:xfrm>
          <a:prstGeom prst="rect">
            <a:avLst/>
          </a:prstGeom>
        </p:spPr>
      </p:pic>
    </p:spTree>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Andrew\AppData\Local\Microsoft\Windows\Temporary Internet Files\Content.IE5\WJVKRTCR\MC900083159[1].wmf"/>
          <p:cNvPicPr>
            <a:picLocks noChangeAspect="1" noChangeArrowheads="1"/>
          </p:cNvPicPr>
          <p:nvPr/>
        </p:nvPicPr>
        <p:blipFill>
          <a:blip r:embed="rId3" cstate="print"/>
          <a:srcRect/>
          <a:stretch>
            <a:fillRect/>
          </a:stretch>
        </p:blipFill>
        <p:spPr bwMode="auto">
          <a:xfrm>
            <a:off x="3074798" y="1927336"/>
            <a:ext cx="3297402" cy="3085840"/>
          </a:xfrm>
          <a:prstGeom prst="rect">
            <a:avLst/>
          </a:prstGeom>
          <a:noFill/>
        </p:spPr>
      </p:pic>
      <p:pic>
        <p:nvPicPr>
          <p:cNvPr id="2051" name="Picture 3" descr="C:\Users\Andrew\AppData\Local\Microsoft\Windows\Temporary Internet Files\Content.IE5\B0BRBG3F\MC900439223[1].png"/>
          <p:cNvPicPr>
            <a:picLocks noChangeAspect="1" noChangeArrowheads="1"/>
          </p:cNvPicPr>
          <p:nvPr/>
        </p:nvPicPr>
        <p:blipFill>
          <a:blip r:embed="rId4" cstate="print"/>
          <a:srcRect/>
          <a:stretch>
            <a:fillRect/>
          </a:stretch>
        </p:blipFill>
        <p:spPr bwMode="auto">
          <a:xfrm>
            <a:off x="6660233" y="548681"/>
            <a:ext cx="504056" cy="504056"/>
          </a:xfrm>
          <a:prstGeom prst="rect">
            <a:avLst/>
          </a:prstGeom>
          <a:noFill/>
        </p:spPr>
      </p:pic>
      <p:pic>
        <p:nvPicPr>
          <p:cNvPr id="2052" name="Picture 4" descr="C:\Users\Andrew\AppData\Local\Microsoft\Windows\Temporary Internet Files\Content.IE5\WJVKRTCR\MC900438066[1].png"/>
          <p:cNvPicPr>
            <a:picLocks noChangeAspect="1" noChangeArrowheads="1"/>
          </p:cNvPicPr>
          <p:nvPr/>
        </p:nvPicPr>
        <p:blipFill>
          <a:blip r:embed="rId5" cstate="print"/>
          <a:srcRect/>
          <a:stretch>
            <a:fillRect/>
          </a:stretch>
        </p:blipFill>
        <p:spPr bwMode="auto">
          <a:xfrm>
            <a:off x="7740352" y="2636912"/>
            <a:ext cx="864096" cy="864096"/>
          </a:xfrm>
          <a:prstGeom prst="rect">
            <a:avLst/>
          </a:prstGeom>
          <a:noFill/>
        </p:spPr>
      </p:pic>
      <p:pic>
        <p:nvPicPr>
          <p:cNvPr id="2053" name="Picture 5" descr="C:\Users\Andrew\AppData\Local\Microsoft\Windows\Temporary Internet Files\Content.IE5\WJVKRTCR\MC900438714[1].jpg"/>
          <p:cNvPicPr>
            <a:picLocks noChangeAspect="1" noChangeArrowheads="1"/>
          </p:cNvPicPr>
          <p:nvPr/>
        </p:nvPicPr>
        <p:blipFill>
          <a:blip r:embed="rId6" cstate="print"/>
          <a:srcRect/>
          <a:stretch>
            <a:fillRect/>
          </a:stretch>
        </p:blipFill>
        <p:spPr bwMode="auto">
          <a:xfrm>
            <a:off x="1115616" y="2132856"/>
            <a:ext cx="773832" cy="773832"/>
          </a:xfrm>
          <a:prstGeom prst="rect">
            <a:avLst/>
          </a:prstGeom>
          <a:noFill/>
        </p:spPr>
      </p:pic>
      <p:pic>
        <p:nvPicPr>
          <p:cNvPr id="2054" name="Picture 6" descr="C:\Users\Andrew\AppData\Local\Microsoft\Windows\Temporary Internet Files\Content.IE5\PQ23JMAA\MC900083165[1].wmf"/>
          <p:cNvPicPr>
            <a:picLocks noChangeAspect="1" noChangeArrowheads="1"/>
          </p:cNvPicPr>
          <p:nvPr/>
        </p:nvPicPr>
        <p:blipFill>
          <a:blip r:embed="rId7" cstate="print"/>
          <a:srcRect l="47273" t="8445" r="9393" b="40885"/>
          <a:stretch>
            <a:fillRect/>
          </a:stretch>
        </p:blipFill>
        <p:spPr bwMode="auto">
          <a:xfrm>
            <a:off x="323528" y="5733256"/>
            <a:ext cx="360040" cy="392771"/>
          </a:xfrm>
          <a:prstGeom prst="rect">
            <a:avLst/>
          </a:prstGeom>
          <a:noFill/>
        </p:spPr>
      </p:pic>
      <p:sp>
        <p:nvSpPr>
          <p:cNvPr id="7" name="TextBox 6"/>
          <p:cNvSpPr txBox="1"/>
          <p:nvPr/>
        </p:nvSpPr>
        <p:spPr>
          <a:xfrm>
            <a:off x="1619672" y="908720"/>
            <a:ext cx="1440160" cy="584775"/>
          </a:xfrm>
          <a:prstGeom prst="rect">
            <a:avLst/>
          </a:prstGeom>
          <a:noFill/>
        </p:spPr>
        <p:txBody>
          <a:bodyPr wrap="square" rtlCol="0">
            <a:spAutoFit/>
          </a:bodyPr>
          <a:lstStyle/>
          <a:p>
            <a:r>
              <a:rPr lang="en-CA" sz="3200" dirty="0" err="1" smtClean="0">
                <a:solidFill>
                  <a:schemeClr val="bg1"/>
                </a:solidFill>
              </a:rPr>
              <a:t>astrod</a:t>
            </a:r>
            <a:endParaRPr lang="en-CA" dirty="0">
              <a:solidFill>
                <a:schemeClr val="bg1"/>
              </a:solidFill>
            </a:endParaRPr>
          </a:p>
        </p:txBody>
      </p:sp>
      <p:cxnSp>
        <p:nvCxnSpPr>
          <p:cNvPr id="9" name="Straight Arrow Connector 8"/>
          <p:cNvCxnSpPr/>
          <p:nvPr/>
        </p:nvCxnSpPr>
        <p:spPr>
          <a:xfrm flipH="1">
            <a:off x="1619672" y="1556792"/>
            <a:ext cx="288032"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940152" y="764704"/>
            <a:ext cx="648072" cy="2160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04048" y="836712"/>
            <a:ext cx="1008112" cy="646331"/>
          </a:xfrm>
          <a:prstGeom prst="rect">
            <a:avLst/>
          </a:prstGeom>
          <a:noFill/>
        </p:spPr>
        <p:txBody>
          <a:bodyPr wrap="square" rtlCol="0">
            <a:spAutoFit/>
          </a:bodyPr>
          <a:lstStyle/>
          <a:p>
            <a:r>
              <a:rPr lang="en-CA" sz="3600" dirty="0" smtClean="0">
                <a:solidFill>
                  <a:schemeClr val="bg1"/>
                </a:solidFill>
              </a:rPr>
              <a:t>sun</a:t>
            </a:r>
            <a:endParaRPr lang="en-CA" dirty="0">
              <a:solidFill>
                <a:schemeClr val="bg1"/>
              </a:solidFill>
            </a:endParaRPr>
          </a:p>
        </p:txBody>
      </p:sp>
      <p:sp>
        <p:nvSpPr>
          <p:cNvPr id="13" name="TextBox 12"/>
          <p:cNvSpPr txBox="1"/>
          <p:nvPr/>
        </p:nvSpPr>
        <p:spPr>
          <a:xfrm>
            <a:off x="6588224" y="3284984"/>
            <a:ext cx="864096" cy="707886"/>
          </a:xfrm>
          <a:prstGeom prst="rect">
            <a:avLst/>
          </a:prstGeom>
          <a:noFill/>
        </p:spPr>
        <p:txBody>
          <a:bodyPr wrap="square" rtlCol="0">
            <a:spAutoFit/>
          </a:bodyPr>
          <a:lstStyle/>
          <a:p>
            <a:r>
              <a:rPr lang="en-CA" sz="4000" dirty="0" err="1" smtClean="0">
                <a:solidFill>
                  <a:schemeClr val="bg1"/>
                </a:solidFill>
              </a:rPr>
              <a:t>rth</a:t>
            </a:r>
            <a:endParaRPr lang="en-CA" sz="4000" dirty="0">
              <a:solidFill>
                <a:schemeClr val="bg1"/>
              </a:solidFill>
            </a:endParaRPr>
          </a:p>
        </p:txBody>
      </p:sp>
      <p:sp>
        <p:nvSpPr>
          <p:cNvPr id="14" name="TextBox 13"/>
          <p:cNvSpPr txBox="1"/>
          <p:nvPr/>
        </p:nvSpPr>
        <p:spPr>
          <a:xfrm>
            <a:off x="1259632" y="5085184"/>
            <a:ext cx="1800200" cy="646331"/>
          </a:xfrm>
          <a:prstGeom prst="rect">
            <a:avLst/>
          </a:prstGeom>
          <a:noFill/>
        </p:spPr>
        <p:txBody>
          <a:bodyPr wrap="square" rtlCol="0">
            <a:spAutoFit/>
          </a:bodyPr>
          <a:lstStyle/>
          <a:p>
            <a:r>
              <a:rPr lang="en-CA" sz="3600" dirty="0" err="1" smtClean="0">
                <a:solidFill>
                  <a:schemeClr val="bg1"/>
                </a:solidFill>
              </a:rPr>
              <a:t>Plooto</a:t>
            </a:r>
            <a:endParaRPr lang="en-CA" dirty="0">
              <a:solidFill>
                <a:schemeClr val="bg1"/>
              </a:solidFill>
            </a:endParaRPr>
          </a:p>
        </p:txBody>
      </p:sp>
      <p:cxnSp>
        <p:nvCxnSpPr>
          <p:cNvPr id="15" name="Straight Arrow Connector 14"/>
          <p:cNvCxnSpPr/>
          <p:nvPr/>
        </p:nvCxnSpPr>
        <p:spPr>
          <a:xfrm flipV="1">
            <a:off x="6948264" y="2708920"/>
            <a:ext cx="864096"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11560" y="5445224"/>
            <a:ext cx="504056" cy="2160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263680" y="5993904"/>
            <a:ext cx="288032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4535488" y="6027003"/>
            <a:ext cx="4608512" cy="830997"/>
          </a:xfrm>
          <a:prstGeom prst="rect">
            <a:avLst/>
          </a:prstGeom>
          <a:noFill/>
        </p:spPr>
        <p:txBody>
          <a:bodyPr wrap="square" rtlCol="0">
            <a:spAutoFit/>
          </a:bodyPr>
          <a:lstStyle/>
          <a:p>
            <a:pPr algn="r"/>
            <a:r>
              <a:rPr lang="en-CA" sz="4800" dirty="0" smtClean="0">
                <a:solidFill>
                  <a:schemeClr val="bg2">
                    <a:lumMod val="90000"/>
                  </a:schemeClr>
                </a:solidFill>
                <a:latin typeface="Bauhaus 93" pitchFamily="82" charset="0"/>
              </a:rPr>
              <a:t>LABELLING</a:t>
            </a:r>
            <a:endParaRPr lang="en-CA" dirty="0">
              <a:solidFill>
                <a:schemeClr val="bg2">
                  <a:lumMod val="90000"/>
                </a:schemeClr>
              </a:solidFill>
              <a:latin typeface="Bauhaus 93" pitchFamily="82" charset="0"/>
            </a:endParaRPr>
          </a:p>
        </p:txBody>
      </p:sp>
      <p:sp>
        <p:nvSpPr>
          <p:cNvPr id="28" name="Rectangle 27"/>
          <p:cNvSpPr/>
          <p:nvPr/>
        </p:nvSpPr>
        <p:spPr>
          <a:xfrm>
            <a:off x="0" y="0"/>
            <a:ext cx="5508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179512" y="0"/>
            <a:ext cx="4968552" cy="830997"/>
          </a:xfrm>
          <a:prstGeom prst="rect">
            <a:avLst/>
          </a:prstGeom>
          <a:noFill/>
        </p:spPr>
        <p:txBody>
          <a:bodyPr wrap="square" rtlCol="0">
            <a:spAutoFit/>
          </a:bodyPr>
          <a:lstStyle/>
          <a:p>
            <a:pPr algn="r"/>
            <a:r>
              <a:rPr lang="en-CA" sz="4800" dirty="0" smtClean="0">
                <a:solidFill>
                  <a:schemeClr val="bg2">
                    <a:lumMod val="90000"/>
                  </a:schemeClr>
                </a:solidFill>
                <a:latin typeface="Bauhaus 93" pitchFamily="82" charset="0"/>
              </a:rPr>
              <a:t>REPORT WRITING</a:t>
            </a:r>
            <a:endParaRPr lang="en-CA" dirty="0">
              <a:solidFill>
                <a:schemeClr val="bg2">
                  <a:lumMod val="90000"/>
                </a:schemeClr>
              </a:solidFill>
              <a:latin typeface="Bauhaus 93" pitchFamily="82" charset="0"/>
            </a:endParaRPr>
          </a:p>
        </p:txBody>
      </p:sp>
    </p:spTree>
  </p:cSld>
  <p:clrMapOvr>
    <a:masterClrMapping/>
  </p:clrMapOvr>
  <p:transition spd="med">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vault-professional-photo-camera13480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9631281013484.jpg"/>
          <p:cNvPicPr>
            <a:picLocks noChangeAspect="1"/>
          </p:cNvPicPr>
          <p:nvPr/>
        </p:nvPicPr>
        <p:blipFill>
          <a:blip r:embed="rId3" cstate="print"/>
          <a:stretch>
            <a:fillRect/>
          </a:stretch>
        </p:blipFill>
        <p:spPr>
          <a:xfrm>
            <a:off x="0" y="0"/>
            <a:ext cx="9144000" cy="6878972"/>
          </a:xfrm>
          <a:prstGeom prst="rect">
            <a:avLst/>
          </a:prstGeom>
        </p:spPr>
      </p:pic>
      <p:sp>
        <p:nvSpPr>
          <p:cNvPr id="3" name="Text Placeholder 2"/>
          <p:cNvSpPr>
            <a:spLocks noGrp="1"/>
          </p:cNvSpPr>
          <p:nvPr>
            <p:ph type="body" idx="1"/>
          </p:nvPr>
        </p:nvSpPr>
        <p:spPr>
          <a:xfrm>
            <a:off x="2195736" y="2708920"/>
            <a:ext cx="5328592" cy="1068139"/>
          </a:xfrm>
          <a:ln>
            <a:noFill/>
          </a:ln>
          <a:effectLst>
            <a:outerShdw blurRad="107950" dist="12700" dir="5400000" algn="ctr">
              <a:srgbClr val="000000"/>
            </a:outerShdw>
          </a:effectLst>
        </p:spPr>
        <p:txBody>
          <a:bodyPr>
            <a:normAutofit fontScale="92500"/>
          </a:bodyPr>
          <a:lstStyle/>
          <a:p>
            <a:pPr algn="ctr"/>
            <a:r>
              <a:rPr lang="en-CA" sz="6600" dirty="0" smtClean="0">
                <a:ln>
                  <a:solidFill>
                    <a:schemeClr val="tx1">
                      <a:lumMod val="50000"/>
                      <a:lumOff val="50000"/>
                    </a:schemeClr>
                  </a:solidFill>
                </a:ln>
                <a:solidFill>
                  <a:schemeClr val="bg1"/>
                </a:solidFill>
                <a:latin typeface="Arial Rounded MT Bold" pitchFamily="34" charset="0"/>
              </a:rPr>
              <a:t>collaborative</a:t>
            </a:r>
            <a:endParaRPr lang="en-CA" sz="6600" dirty="0">
              <a:ln>
                <a:solidFill>
                  <a:schemeClr val="tx1">
                    <a:lumMod val="50000"/>
                    <a:lumOff val="50000"/>
                  </a:schemeClr>
                </a:solidFill>
              </a:ln>
              <a:solidFill>
                <a:schemeClr val="bg1"/>
              </a:solidFill>
              <a:latin typeface="Arial Rounded MT Bold" pitchFamily="34" charset="0"/>
            </a:endParaRPr>
          </a:p>
        </p:txBody>
      </p:sp>
    </p:spTree>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0002050295530.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1979712" y="4581128"/>
            <a:ext cx="1728192" cy="646331"/>
          </a:xfrm>
          <a:prstGeom prst="rect">
            <a:avLst/>
          </a:prstGeom>
          <a:noFill/>
        </p:spPr>
        <p:txBody>
          <a:bodyPr wrap="square" rtlCol="0">
            <a:spAutoFit/>
          </a:bodyPr>
          <a:lstStyle/>
          <a:p>
            <a:r>
              <a:rPr lang="en-CA" sz="3600" b="1" dirty="0" smtClean="0">
                <a:latin typeface="Agency FB" pitchFamily="34" charset="0"/>
              </a:rPr>
              <a:t>Science</a:t>
            </a:r>
            <a:endParaRPr lang="en-CA" b="1" dirty="0">
              <a:latin typeface="Agency FB" pitchFamily="34" charset="0"/>
            </a:endParaRPr>
          </a:p>
        </p:txBody>
      </p:sp>
    </p:spTree>
  </p:cSld>
  <p:clrMapOvr>
    <a:masterClrMapping/>
  </p:clrMapOvr>
  <p:transition spd="med">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0001428749169.jpg"/>
          <p:cNvPicPr>
            <a:picLocks noChangeAspect="1"/>
          </p:cNvPicPr>
          <p:nvPr/>
        </p:nvPicPr>
        <p:blipFill>
          <a:blip r:embed="rId3" cstate="print"/>
          <a:stretch>
            <a:fillRect/>
          </a:stretch>
        </p:blipFill>
        <p:spPr>
          <a:xfrm>
            <a:off x="-418353" y="0"/>
            <a:ext cx="9562353" cy="6858000"/>
          </a:xfrm>
          <a:prstGeom prst="rect">
            <a:avLst/>
          </a:prstGeom>
        </p:spPr>
      </p:pic>
      <p:pic>
        <p:nvPicPr>
          <p:cNvPr id="3" name="Picture 2" descr="digital-blue-microscope-qx5-md.jpg"/>
          <p:cNvPicPr>
            <a:picLocks noChangeAspect="1"/>
          </p:cNvPicPr>
          <p:nvPr/>
        </p:nvPicPr>
        <p:blipFill>
          <a:blip r:embed="rId4" cstate="print"/>
          <a:stretch>
            <a:fillRect/>
          </a:stretch>
        </p:blipFill>
        <p:spPr>
          <a:xfrm>
            <a:off x="323528" y="3501008"/>
            <a:ext cx="1691680" cy="2674594"/>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23528" y="6165304"/>
            <a:ext cx="3312368" cy="523220"/>
          </a:xfrm>
          <a:prstGeom prst="rect">
            <a:avLst/>
          </a:prstGeom>
          <a:noFill/>
        </p:spPr>
        <p:txBody>
          <a:bodyPr wrap="square" rtlCol="0">
            <a:spAutoFit/>
          </a:bodyPr>
          <a:lstStyle/>
          <a:p>
            <a:r>
              <a:rPr lang="en-CA" sz="2000" b="1" dirty="0" smtClean="0">
                <a:solidFill>
                  <a:schemeClr val="tx2">
                    <a:lumMod val="50000"/>
                  </a:schemeClr>
                </a:solidFill>
              </a:rPr>
              <a:t>Digital blue </a:t>
            </a:r>
            <a:r>
              <a:rPr lang="en-CA" sz="2800" b="1" dirty="0" smtClean="0"/>
              <a:t>microscope</a:t>
            </a:r>
            <a:endParaRPr lang="en-CA" sz="2000" b="1" dirty="0"/>
          </a:p>
        </p:txBody>
      </p:sp>
    </p:spTree>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jpg"/>
          <p:cNvPicPr>
            <a:picLocks noChangeAspect="1"/>
          </p:cNvPicPr>
          <p:nvPr/>
        </p:nvPicPr>
        <p:blipFill>
          <a:blip r:embed="rId3" cstate="print"/>
          <a:stretch>
            <a:fillRect/>
          </a:stretch>
        </p:blipFill>
        <p:spPr>
          <a:xfrm>
            <a:off x="2411760" y="1556792"/>
            <a:ext cx="4473654" cy="3166744"/>
          </a:xfrm>
          <a:prstGeom prst="rect">
            <a:avLst/>
          </a:prstGeom>
        </p:spPr>
      </p:pic>
    </p:spTree>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lia_47883850.jpg"/>
          <p:cNvPicPr>
            <a:picLocks noChangeAspect="1"/>
          </p:cNvPicPr>
          <p:nvPr/>
        </p:nvPicPr>
        <p:blipFill>
          <a:blip r:embed="rId3" cstate="print"/>
          <a:srcRect l="4596" t="8571" r="10133" b="6203"/>
          <a:stretch>
            <a:fillRect/>
          </a:stretch>
        </p:blipFill>
        <p:spPr>
          <a:xfrm>
            <a:off x="1835696" y="24262"/>
            <a:ext cx="7308304" cy="6833738"/>
          </a:xfrm>
          <a:prstGeom prst="rect">
            <a:avLst/>
          </a:prstGeom>
        </p:spPr>
      </p:pic>
    </p:spTree>
  </p:cSld>
  <p:clrMapOvr>
    <a:masterClrMapping/>
  </p:clrMapOvr>
  <p:transition spd="med">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vault-vintage-chalkboard133222.jpg"/>
          <p:cNvPicPr>
            <a:picLocks noChangeAspect="1"/>
          </p:cNvPicPr>
          <p:nvPr/>
        </p:nvPicPr>
        <p:blipFill>
          <a:blip r:embed="rId2" cstate="print"/>
          <a:stretch>
            <a:fillRect/>
          </a:stretch>
        </p:blipFill>
        <p:spPr>
          <a:xfrm>
            <a:off x="0" y="7620"/>
            <a:ext cx="9144000" cy="6842760"/>
          </a:xfrm>
          <a:prstGeom prst="rect">
            <a:avLst/>
          </a:prstGeom>
        </p:spPr>
      </p:pic>
      <p:sp>
        <p:nvSpPr>
          <p:cNvPr id="3" name="TextBox 2"/>
          <p:cNvSpPr txBox="1"/>
          <p:nvPr/>
        </p:nvSpPr>
        <p:spPr>
          <a:xfrm>
            <a:off x="1187624" y="1628800"/>
            <a:ext cx="6912768" cy="3970318"/>
          </a:xfrm>
          <a:prstGeom prst="rect">
            <a:avLst/>
          </a:prstGeom>
          <a:noFill/>
        </p:spPr>
        <p:txBody>
          <a:bodyPr wrap="square" rtlCol="0">
            <a:spAutoFit/>
          </a:bodyPr>
          <a:lstStyle/>
          <a:p>
            <a:r>
              <a:rPr lang="en-CA" sz="2800" dirty="0" smtClean="0">
                <a:solidFill>
                  <a:schemeClr val="bg1"/>
                </a:solidFill>
                <a:latin typeface="Bradley Hand ITC" pitchFamily="66" charset="0"/>
              </a:rPr>
              <a:t>Students will demonstrate their understanding of a retell by performing a rendition of a familiar story read to them by the teacher. Students will use the </a:t>
            </a:r>
            <a:r>
              <a:rPr lang="en-CA" sz="2800" dirty="0" err="1" smtClean="0">
                <a:solidFill>
                  <a:schemeClr val="bg1"/>
                </a:solidFill>
                <a:latin typeface="Bradley Hand ITC" pitchFamily="66" charset="0"/>
              </a:rPr>
              <a:t>iPad</a:t>
            </a:r>
            <a:r>
              <a:rPr lang="en-CA" sz="2800" dirty="0" smtClean="0">
                <a:solidFill>
                  <a:schemeClr val="bg1"/>
                </a:solidFill>
                <a:latin typeface="Bradley Hand ITC" pitchFamily="66" charset="0"/>
              </a:rPr>
              <a:t> as well as the </a:t>
            </a:r>
            <a:r>
              <a:rPr lang="en-CA" sz="2800" dirty="0" err="1" smtClean="0">
                <a:solidFill>
                  <a:schemeClr val="bg1"/>
                </a:solidFill>
                <a:latin typeface="Bradley Hand ITC" pitchFamily="66" charset="0"/>
              </a:rPr>
              <a:t>iPhoto</a:t>
            </a:r>
            <a:r>
              <a:rPr lang="en-CA" sz="2800" dirty="0" smtClean="0">
                <a:solidFill>
                  <a:schemeClr val="bg1"/>
                </a:solidFill>
                <a:latin typeface="Bradley Hand ITC" pitchFamily="66" charset="0"/>
              </a:rPr>
              <a:t>/</a:t>
            </a:r>
            <a:r>
              <a:rPr lang="en-CA" sz="2800" dirty="0" err="1" smtClean="0">
                <a:solidFill>
                  <a:schemeClr val="bg1"/>
                </a:solidFill>
                <a:latin typeface="Bradley Hand ITC" pitchFamily="66" charset="0"/>
              </a:rPr>
              <a:t>iVideo</a:t>
            </a:r>
            <a:r>
              <a:rPr lang="en-CA" sz="2800" dirty="0" smtClean="0">
                <a:solidFill>
                  <a:schemeClr val="bg1"/>
                </a:solidFill>
                <a:latin typeface="Bradley Hand ITC" pitchFamily="66" charset="0"/>
              </a:rPr>
              <a:t> app. to create their retell. Students may use self-created puppets, classroom puppets, narration, live performance, or </a:t>
            </a:r>
            <a:r>
              <a:rPr lang="en-CA" sz="2800" dirty="0" err="1" smtClean="0">
                <a:solidFill>
                  <a:schemeClr val="bg1"/>
                </a:solidFill>
                <a:latin typeface="Bradley Hand ITC" pitchFamily="66" charset="0"/>
              </a:rPr>
              <a:t>pictoral</a:t>
            </a:r>
            <a:r>
              <a:rPr lang="en-CA" sz="2800" dirty="0" smtClean="0">
                <a:solidFill>
                  <a:schemeClr val="bg1"/>
                </a:solidFill>
                <a:latin typeface="Bradley Hand ITC" pitchFamily="66" charset="0"/>
              </a:rPr>
              <a:t> scenes with captions to retell their story.</a:t>
            </a:r>
            <a:endParaRPr lang="en-CA" sz="2800" dirty="0">
              <a:solidFill>
                <a:schemeClr val="bg1"/>
              </a:solidFill>
              <a:latin typeface="Bradley Hand ITC" pitchFamily="66" charset="0"/>
            </a:endParaRPr>
          </a:p>
        </p:txBody>
      </p:sp>
      <p:sp>
        <p:nvSpPr>
          <p:cNvPr id="5" name="Rectangle 4"/>
          <p:cNvSpPr/>
          <p:nvPr/>
        </p:nvSpPr>
        <p:spPr>
          <a:xfrm>
            <a:off x="1979712" y="332656"/>
            <a:ext cx="5328592" cy="1080120"/>
          </a:xfrm>
          <a:prstGeom prst="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620688"/>
            <a:ext cx="4752528" cy="523220"/>
          </a:xfrm>
          <a:prstGeom prst="rect">
            <a:avLst/>
          </a:prstGeom>
          <a:noFill/>
        </p:spPr>
        <p:txBody>
          <a:bodyPr wrap="square" rtlCol="0">
            <a:spAutoFit/>
          </a:bodyPr>
          <a:lstStyle/>
          <a:p>
            <a:pPr algn="ctr"/>
            <a:r>
              <a:rPr lang="en-CA" sz="2800" b="1" dirty="0" smtClean="0">
                <a:solidFill>
                  <a:schemeClr val="bg1"/>
                </a:solidFill>
              </a:rPr>
              <a:t>EXAMPLE ASSESSMENT TASK</a:t>
            </a:r>
            <a:endParaRPr lang="en-CA" sz="2800" b="1" dirty="0">
              <a:solidFill>
                <a:schemeClr val="bg1"/>
              </a:solidFill>
            </a:endParaRPr>
          </a:p>
        </p:txBody>
      </p:sp>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students113094.jpg"/>
          <p:cNvPicPr>
            <a:picLocks noChangeAspect="1"/>
          </p:cNvPicPr>
          <p:nvPr/>
        </p:nvPicPr>
        <p:blipFill>
          <a:blip r:embed="rId3" cstate="print"/>
          <a:stretch>
            <a:fillRect/>
          </a:stretch>
        </p:blipFill>
        <p:spPr>
          <a:xfrm>
            <a:off x="0" y="0"/>
            <a:ext cx="9144000" cy="7230140"/>
          </a:xfrm>
          <a:prstGeom prst="rect">
            <a:avLst/>
          </a:prstGeom>
        </p:spPr>
      </p:pic>
      <p:sp>
        <p:nvSpPr>
          <p:cNvPr id="3" name="Text Placeholder 2"/>
          <p:cNvSpPr>
            <a:spLocks noGrp="1"/>
          </p:cNvSpPr>
          <p:nvPr>
            <p:ph type="body" idx="1"/>
          </p:nvPr>
        </p:nvSpPr>
        <p:spPr>
          <a:xfrm>
            <a:off x="323528" y="332656"/>
            <a:ext cx="1872208" cy="852115"/>
          </a:xfrm>
        </p:spPr>
        <p:txBody>
          <a:bodyPr>
            <a:noAutofit/>
          </a:bodyPr>
          <a:lstStyle/>
          <a:p>
            <a:r>
              <a:rPr lang="en-CA" sz="7200" b="1" i="1" dirty="0" smtClean="0">
                <a:solidFill>
                  <a:schemeClr val="accent6">
                    <a:lumMod val="75000"/>
                  </a:schemeClr>
                </a:solidFill>
                <a:latin typeface="Eras Medium ITC" pitchFamily="34" charset="0"/>
                <a:cs typeface="Arial" pitchFamily="34" charset="0"/>
              </a:rPr>
              <a:t>fun</a:t>
            </a:r>
            <a:endParaRPr lang="en-CA" sz="7200" b="1" i="1" dirty="0">
              <a:solidFill>
                <a:schemeClr val="accent6">
                  <a:lumMod val="75000"/>
                </a:schemeClr>
              </a:solidFill>
              <a:latin typeface="Eras Medium ITC" pitchFamily="34" charset="0"/>
              <a:cs typeface="Arial" pitchFamily="34" charset="0"/>
            </a:endParaRPr>
          </a:p>
        </p:txBody>
      </p:sp>
    </p:spTree>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cable143725.jpg"/>
          <p:cNvPicPr>
            <a:picLocks noChangeAspect="1"/>
          </p:cNvPicPr>
          <p:nvPr/>
        </p:nvPicPr>
        <p:blipFill>
          <a:blip r:embed="rId3" cstate="print"/>
          <a:stretch>
            <a:fillRect/>
          </a:stretch>
        </p:blipFill>
        <p:spPr>
          <a:xfrm>
            <a:off x="0" y="0"/>
            <a:ext cx="9144000" cy="8486800"/>
          </a:xfrm>
          <a:prstGeom prst="rect">
            <a:avLst/>
          </a:prstGeom>
        </p:spPr>
      </p:pic>
      <p:sp>
        <p:nvSpPr>
          <p:cNvPr id="3" name="Text Placeholder 2"/>
          <p:cNvSpPr>
            <a:spLocks noGrp="1"/>
          </p:cNvSpPr>
          <p:nvPr>
            <p:ph type="body" idx="1"/>
          </p:nvPr>
        </p:nvSpPr>
        <p:spPr>
          <a:xfrm>
            <a:off x="0" y="1412776"/>
            <a:ext cx="7772400" cy="1500187"/>
          </a:xfrm>
        </p:spPr>
        <p:txBody>
          <a:bodyPr>
            <a:noAutofit/>
          </a:bodyPr>
          <a:lstStyle/>
          <a:p>
            <a:r>
              <a:rPr lang="en-CA" sz="6000" b="1" i="1" dirty="0" smtClean="0">
                <a:solidFill>
                  <a:schemeClr val="tx1"/>
                </a:solidFill>
              </a:rPr>
              <a:t>connects</a:t>
            </a:r>
            <a:endParaRPr lang="en-CA" sz="6000" dirty="0">
              <a:solidFill>
                <a:schemeClr val="tx1"/>
              </a:solidFill>
            </a:endParaRPr>
          </a:p>
        </p:txBody>
      </p:sp>
      <p:sp>
        <p:nvSpPr>
          <p:cNvPr id="6" name="TextBox 5"/>
          <p:cNvSpPr txBox="1"/>
          <p:nvPr/>
        </p:nvSpPr>
        <p:spPr>
          <a:xfrm>
            <a:off x="1187624" y="3773358"/>
            <a:ext cx="1728192" cy="1815882"/>
          </a:xfrm>
          <a:prstGeom prst="rect">
            <a:avLst/>
          </a:prstGeom>
          <a:noFill/>
        </p:spPr>
        <p:txBody>
          <a:bodyPr wrap="square" rtlCol="0">
            <a:spAutoFit/>
          </a:bodyPr>
          <a:lstStyle/>
          <a:p>
            <a:r>
              <a:rPr lang="en-CA" sz="2800" dirty="0" smtClean="0">
                <a:latin typeface="Consolas" pitchFamily="49" charset="0"/>
                <a:cs typeface="Consolas" pitchFamily="49" charset="0"/>
              </a:rPr>
              <a:t>to</a:t>
            </a:r>
          </a:p>
          <a:p>
            <a:endParaRPr lang="en-CA" sz="2800" dirty="0" smtClean="0">
              <a:latin typeface="Consolas" pitchFamily="49" charset="0"/>
              <a:cs typeface="Consolas" pitchFamily="49" charset="0"/>
            </a:endParaRPr>
          </a:p>
          <a:p>
            <a:r>
              <a:rPr lang="en-CA" sz="2800" dirty="0" smtClean="0">
                <a:latin typeface="Consolas" pitchFamily="49" charset="0"/>
                <a:cs typeface="Consolas" pitchFamily="49" charset="0"/>
              </a:rPr>
              <a:t>	</a:t>
            </a:r>
          </a:p>
          <a:p>
            <a:r>
              <a:rPr lang="en-CA" sz="2800" dirty="0" smtClean="0">
                <a:latin typeface="Consolas" pitchFamily="49" charset="0"/>
                <a:cs typeface="Consolas" pitchFamily="49" charset="0"/>
              </a:rPr>
              <a:t>	the</a:t>
            </a:r>
            <a:endParaRPr lang="en-CA" sz="2800" dirty="0">
              <a:latin typeface="Consolas" pitchFamily="49" charset="0"/>
              <a:cs typeface="Consolas" pitchFamily="49" charset="0"/>
            </a:endParaRPr>
          </a:p>
        </p:txBody>
      </p:sp>
      <p:sp>
        <p:nvSpPr>
          <p:cNvPr id="7" name="TextBox 6"/>
          <p:cNvSpPr txBox="1"/>
          <p:nvPr/>
        </p:nvSpPr>
        <p:spPr>
          <a:xfrm>
            <a:off x="4355976" y="4549676"/>
            <a:ext cx="4788024" cy="2308324"/>
          </a:xfrm>
          <a:prstGeom prst="rect">
            <a:avLst/>
          </a:prstGeom>
          <a:noFill/>
        </p:spPr>
        <p:txBody>
          <a:bodyPr wrap="square" rtlCol="0">
            <a:spAutoFit/>
          </a:bodyPr>
          <a:lstStyle/>
          <a:p>
            <a:r>
              <a:rPr lang="en-CA" sz="7200" b="1" dirty="0" smtClean="0">
                <a:latin typeface="Consolas" pitchFamily="49" charset="0"/>
                <a:cs typeface="Consolas" pitchFamily="49" charset="0"/>
              </a:rPr>
              <a:t>21</a:t>
            </a:r>
            <a:r>
              <a:rPr lang="en-CA" sz="7200" b="1" baseline="30000" dirty="0" smtClean="0">
                <a:latin typeface="Consolas" pitchFamily="49" charset="0"/>
                <a:cs typeface="Consolas" pitchFamily="49" charset="0"/>
              </a:rPr>
              <a:t>st</a:t>
            </a:r>
            <a:r>
              <a:rPr lang="en-CA" sz="7200" b="1" dirty="0" smtClean="0">
                <a:latin typeface="Consolas" pitchFamily="49" charset="0"/>
                <a:cs typeface="Consolas" pitchFamily="49" charset="0"/>
              </a:rPr>
              <a:t> 	century</a:t>
            </a:r>
            <a:endParaRPr lang="en-CA" sz="7200" b="1" dirty="0">
              <a:latin typeface="Consolas" pitchFamily="49" charset="0"/>
              <a:cs typeface="Consolas" pitchFamily="49" charset="0"/>
            </a:endParaRPr>
          </a:p>
        </p:txBody>
      </p:sp>
    </p:spTree>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otolia_39122229.jpg"/>
          <p:cNvPicPr>
            <a:picLocks noChangeAspect="1"/>
          </p:cNvPicPr>
          <p:nvPr/>
        </p:nvPicPr>
        <p:blipFill>
          <a:blip r:embed="rId3" cstate="print"/>
          <a:srcRect l="9967" t="9956" r="2548" b="10334"/>
          <a:stretch>
            <a:fillRect/>
          </a:stretch>
        </p:blipFill>
        <p:spPr>
          <a:xfrm>
            <a:off x="3455368" y="3041576"/>
            <a:ext cx="5688632" cy="3816424"/>
          </a:xfrm>
          <a:prstGeom prst="ellipse">
            <a:avLst/>
          </a:prstGeom>
        </p:spPr>
      </p:pic>
      <p:sp>
        <p:nvSpPr>
          <p:cNvPr id="6" name="TextBox 5"/>
          <p:cNvSpPr txBox="1"/>
          <p:nvPr/>
        </p:nvSpPr>
        <p:spPr>
          <a:xfrm>
            <a:off x="0" y="476672"/>
            <a:ext cx="5832648" cy="3847207"/>
          </a:xfrm>
          <a:prstGeom prst="rect">
            <a:avLst/>
          </a:prstGeom>
          <a:noFill/>
        </p:spPr>
        <p:txBody>
          <a:bodyPr wrap="square" rtlCol="0">
            <a:spAutoFit/>
          </a:bodyPr>
          <a:lstStyle/>
          <a:p>
            <a:r>
              <a:rPr lang="en-CA" sz="6000" b="1" dirty="0" smtClean="0">
                <a:latin typeface="Andalus" pitchFamily="18" charset="-78"/>
                <a:cs typeface="Andalus" pitchFamily="18" charset="-78"/>
              </a:rPr>
              <a:t>How</a:t>
            </a:r>
            <a:r>
              <a:rPr lang="en-CA" dirty="0" smtClean="0"/>
              <a:t> 		</a:t>
            </a:r>
          </a:p>
          <a:p>
            <a:r>
              <a:rPr lang="en-CA" sz="3200" i="1" dirty="0" smtClean="0"/>
              <a:t>	</a:t>
            </a:r>
          </a:p>
          <a:p>
            <a:r>
              <a:rPr lang="en-CA" sz="3200" i="1" dirty="0" smtClean="0"/>
              <a:t>		</a:t>
            </a:r>
            <a:r>
              <a:rPr lang="en-CA" sz="3200" b="1" i="1" dirty="0" smtClean="0"/>
              <a:t>will we use </a:t>
            </a:r>
          </a:p>
          <a:p>
            <a:endParaRPr lang="en-CA" sz="4000" i="1" dirty="0" smtClean="0"/>
          </a:p>
          <a:p>
            <a:r>
              <a:rPr lang="en-CA" sz="7200" dirty="0" smtClean="0"/>
              <a:t>technology?</a:t>
            </a:r>
            <a:endParaRPr lang="en-CA" sz="72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education141635.jpg"/>
          <p:cNvPicPr>
            <a:picLocks noChangeAspect="1"/>
          </p:cNvPicPr>
          <p:nvPr/>
        </p:nvPicPr>
        <p:blipFill>
          <a:blip r:embed="rId3" cstate="print"/>
          <a:stretch>
            <a:fillRect/>
          </a:stretch>
        </p:blipFill>
        <p:spPr>
          <a:xfrm>
            <a:off x="0" y="-1179512"/>
            <a:ext cx="9144000" cy="8037512"/>
          </a:xfrm>
          <a:prstGeom prst="rect">
            <a:avLst/>
          </a:prstGeom>
        </p:spPr>
      </p:pic>
      <p:pic>
        <p:nvPicPr>
          <p:cNvPr id="1026" name="Picture 2" descr="C:\Users\Andrew\AppData\Local\Microsoft\Windows\Temporary Internet Files\Content.IE5\B0BRBG3F\MC900433838[1].png"/>
          <p:cNvPicPr>
            <a:picLocks noChangeAspect="1" noChangeArrowheads="1"/>
          </p:cNvPicPr>
          <p:nvPr/>
        </p:nvPicPr>
        <p:blipFill>
          <a:blip r:embed="rId4" cstate="print"/>
          <a:srcRect/>
          <a:stretch>
            <a:fillRect/>
          </a:stretch>
        </p:blipFill>
        <p:spPr bwMode="auto">
          <a:xfrm rot="977682">
            <a:off x="6695872" y="2168496"/>
            <a:ext cx="2692668" cy="2692668"/>
          </a:xfrm>
          <a:prstGeom prst="rect">
            <a:avLst/>
          </a:prstGeom>
          <a:noFill/>
        </p:spPr>
      </p:pic>
      <p:sp>
        <p:nvSpPr>
          <p:cNvPr id="6" name="TextBox 5"/>
          <p:cNvSpPr txBox="1"/>
          <p:nvPr/>
        </p:nvSpPr>
        <p:spPr>
          <a:xfrm rot="907375">
            <a:off x="7124632" y="3263282"/>
            <a:ext cx="1624504" cy="1015663"/>
          </a:xfrm>
          <a:prstGeom prst="rect">
            <a:avLst/>
          </a:prstGeom>
          <a:noFill/>
        </p:spPr>
        <p:txBody>
          <a:bodyPr wrap="square" rtlCol="0">
            <a:spAutoFit/>
          </a:bodyPr>
          <a:lstStyle/>
          <a:p>
            <a:r>
              <a:rPr lang="en-CA" sz="6000" dirty="0" smtClean="0">
                <a:solidFill>
                  <a:schemeClr val="tx2"/>
                </a:solidFill>
                <a:latin typeface="Brush Script MT" pitchFamily="66" charset="0"/>
              </a:rPr>
              <a:t>math</a:t>
            </a:r>
            <a:endParaRPr lang="en-CA" sz="6000" dirty="0">
              <a:solidFill>
                <a:schemeClr val="tx2"/>
              </a:solidFill>
              <a:latin typeface="Brush Script MT" pitchFamily="66" charset="0"/>
            </a:endParaRPr>
          </a:p>
        </p:txBody>
      </p:sp>
      <p:sp>
        <p:nvSpPr>
          <p:cNvPr id="8" name="TextBox 7"/>
          <p:cNvSpPr txBox="1"/>
          <p:nvPr/>
        </p:nvSpPr>
        <p:spPr>
          <a:xfrm>
            <a:off x="683568" y="3501008"/>
            <a:ext cx="6696744" cy="1723549"/>
          </a:xfrm>
          <a:prstGeom prst="rect">
            <a:avLst/>
          </a:prstGeom>
          <a:noFill/>
        </p:spPr>
        <p:txBody>
          <a:bodyPr wrap="square" rtlCol="0">
            <a:spAutoFit/>
          </a:bodyPr>
          <a:lstStyle/>
          <a:p>
            <a:r>
              <a:rPr lang="en-CA" sz="6600" dirty="0" smtClean="0">
                <a:solidFill>
                  <a:srgbClr val="FFFF00"/>
                </a:solidFill>
              </a:rPr>
              <a:t>SOLVING</a:t>
            </a:r>
          </a:p>
          <a:p>
            <a:r>
              <a:rPr lang="en-CA" sz="4000" i="1" dirty="0" smtClean="0">
                <a:solidFill>
                  <a:srgbClr val="FFFF00"/>
                </a:solidFill>
              </a:rPr>
              <a:t>				 problems in</a:t>
            </a:r>
            <a:endParaRPr lang="en-CA" sz="4000" i="1" dirty="0">
              <a:solidFill>
                <a:srgbClr val="FFFF00"/>
              </a:solidFill>
            </a:endParaRPr>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dirty="0"/>
          </a:p>
        </p:txBody>
      </p:sp>
      <p:pic>
        <p:nvPicPr>
          <p:cNvPr id="5" name="Picture 4" descr="stockvault-hand-on-keyboard113050.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995936" y="0"/>
            <a:ext cx="5148064" cy="3046988"/>
          </a:xfrm>
          <a:prstGeom prst="rect">
            <a:avLst/>
          </a:prstGeom>
          <a:noFill/>
        </p:spPr>
        <p:txBody>
          <a:bodyPr wrap="square" rtlCol="0">
            <a:spAutoFit/>
          </a:bodyPr>
          <a:lstStyle/>
          <a:p>
            <a:r>
              <a:rPr lang="en-CA" sz="3600" dirty="0" smtClean="0">
                <a:solidFill>
                  <a:schemeClr val="accent3">
                    <a:lumMod val="20000"/>
                    <a:lumOff val="80000"/>
                  </a:schemeClr>
                </a:solidFill>
                <a:latin typeface="Bauhaus 93" pitchFamily="82" charset="0"/>
              </a:rPr>
              <a:t>forms </a:t>
            </a:r>
          </a:p>
          <a:p>
            <a:endParaRPr lang="en-CA" dirty="0" smtClean="0">
              <a:solidFill>
                <a:schemeClr val="accent3">
                  <a:lumMod val="20000"/>
                  <a:lumOff val="80000"/>
                </a:schemeClr>
              </a:solidFill>
            </a:endParaRPr>
          </a:p>
          <a:p>
            <a:r>
              <a:rPr lang="en-CA" dirty="0" smtClean="0">
                <a:solidFill>
                  <a:schemeClr val="accent3">
                    <a:lumMod val="20000"/>
                    <a:lumOff val="80000"/>
                  </a:schemeClr>
                </a:solidFill>
              </a:rPr>
              <a:t>		</a:t>
            </a:r>
            <a:r>
              <a:rPr lang="en-CA" sz="3600" i="1" dirty="0" smtClean="0">
                <a:solidFill>
                  <a:schemeClr val="accent3">
                    <a:lumMod val="20000"/>
                    <a:lumOff val="80000"/>
                  </a:schemeClr>
                </a:solidFill>
              </a:rPr>
              <a:t>of</a:t>
            </a:r>
            <a:r>
              <a:rPr lang="en-CA" sz="3600" dirty="0" smtClean="0">
                <a:solidFill>
                  <a:schemeClr val="accent3">
                    <a:lumMod val="20000"/>
                    <a:lumOff val="80000"/>
                  </a:schemeClr>
                </a:solidFill>
              </a:rPr>
              <a:t> </a:t>
            </a:r>
          </a:p>
          <a:p>
            <a:r>
              <a:rPr lang="en-CA" dirty="0" smtClean="0">
                <a:solidFill>
                  <a:schemeClr val="accent3">
                    <a:lumMod val="20000"/>
                    <a:lumOff val="80000"/>
                  </a:schemeClr>
                </a:solidFill>
              </a:rPr>
              <a:t>				</a:t>
            </a:r>
          </a:p>
          <a:p>
            <a:r>
              <a:rPr lang="en-CA" dirty="0" smtClean="0">
                <a:solidFill>
                  <a:schemeClr val="accent3">
                    <a:lumMod val="20000"/>
                    <a:lumOff val="80000"/>
                  </a:schemeClr>
                </a:solidFill>
              </a:rPr>
              <a:t>								      </a:t>
            </a:r>
            <a:r>
              <a:rPr lang="en-CA" sz="6600" dirty="0" smtClean="0">
                <a:solidFill>
                  <a:schemeClr val="accent3">
                    <a:lumMod val="20000"/>
                    <a:lumOff val="80000"/>
                  </a:schemeClr>
                </a:solidFill>
                <a:latin typeface="Brush Script MT" pitchFamily="66" charset="0"/>
              </a:rPr>
              <a:t>writing</a:t>
            </a:r>
            <a:endParaRPr lang="en-CA" sz="6600" dirty="0">
              <a:solidFill>
                <a:schemeClr val="accent3">
                  <a:lumMod val="20000"/>
                  <a:lumOff val="80000"/>
                </a:schemeClr>
              </a:solidFill>
              <a:latin typeface="Brush Script MT" pitchFamily="66" charset="0"/>
            </a:endParaRPr>
          </a:p>
        </p:txBody>
      </p:sp>
    </p:spTree>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vault-stack-of-books144485.jpg"/>
          <p:cNvPicPr>
            <a:picLocks noChangeAspect="1"/>
          </p:cNvPicPr>
          <p:nvPr/>
        </p:nvPicPr>
        <p:blipFill>
          <a:blip r:embed="rId3" cstate="print"/>
          <a:stretch>
            <a:fillRect/>
          </a:stretch>
        </p:blipFill>
        <p:spPr>
          <a:xfrm>
            <a:off x="0" y="0"/>
            <a:ext cx="4572000" cy="6858000"/>
          </a:xfrm>
          <a:prstGeom prst="rect">
            <a:avLst/>
          </a:prstGeom>
        </p:spPr>
      </p:pic>
      <p:sp>
        <p:nvSpPr>
          <p:cNvPr id="3" name="Text Placeholder 2"/>
          <p:cNvSpPr>
            <a:spLocks noGrp="1"/>
          </p:cNvSpPr>
          <p:nvPr>
            <p:ph type="body" idx="1"/>
          </p:nvPr>
        </p:nvSpPr>
        <p:spPr>
          <a:xfrm>
            <a:off x="3419872" y="5357813"/>
            <a:ext cx="7772400" cy="1500187"/>
          </a:xfrm>
        </p:spPr>
        <p:txBody>
          <a:bodyPr>
            <a:noAutofit/>
          </a:bodyPr>
          <a:lstStyle/>
          <a:p>
            <a:r>
              <a:rPr lang="en-CA" sz="5400" dirty="0" smtClean="0">
                <a:solidFill>
                  <a:schemeClr val="tx2">
                    <a:lumMod val="50000"/>
                  </a:schemeClr>
                </a:solidFill>
              </a:rPr>
              <a:t>r</a:t>
            </a:r>
          </a:p>
          <a:p>
            <a:r>
              <a:rPr lang="en-CA" sz="5400" dirty="0" smtClean="0">
                <a:solidFill>
                  <a:schemeClr val="tx2">
                    <a:lumMod val="50000"/>
                  </a:schemeClr>
                </a:solidFill>
              </a:rPr>
              <a:t>  e</a:t>
            </a:r>
          </a:p>
          <a:p>
            <a:r>
              <a:rPr lang="en-CA" sz="5400" dirty="0" smtClean="0">
                <a:solidFill>
                  <a:schemeClr val="tx2">
                    <a:lumMod val="50000"/>
                  </a:schemeClr>
                </a:solidFill>
              </a:rPr>
              <a:t>    a </a:t>
            </a:r>
          </a:p>
          <a:p>
            <a:r>
              <a:rPr lang="en-CA" sz="5400" dirty="0" smtClean="0">
                <a:solidFill>
                  <a:schemeClr val="tx2">
                    <a:lumMod val="50000"/>
                  </a:schemeClr>
                </a:solidFill>
              </a:rPr>
              <a:t>    d</a:t>
            </a:r>
          </a:p>
          <a:p>
            <a:r>
              <a:rPr lang="en-CA" sz="5400" dirty="0" smtClean="0">
                <a:solidFill>
                  <a:schemeClr val="tx2">
                    <a:lumMod val="50000"/>
                  </a:schemeClr>
                </a:solidFill>
              </a:rPr>
              <a:t>     </a:t>
            </a:r>
            <a:r>
              <a:rPr lang="en-CA" sz="5400" dirty="0" err="1" smtClean="0">
                <a:solidFill>
                  <a:schemeClr val="tx2">
                    <a:lumMod val="50000"/>
                  </a:schemeClr>
                </a:solidFill>
              </a:rPr>
              <a:t>i</a:t>
            </a:r>
            <a:endParaRPr lang="en-CA" sz="5400" dirty="0" smtClean="0">
              <a:solidFill>
                <a:schemeClr val="tx2">
                  <a:lumMod val="50000"/>
                </a:schemeClr>
              </a:solidFill>
            </a:endParaRPr>
          </a:p>
          <a:p>
            <a:r>
              <a:rPr lang="en-CA" sz="5400" dirty="0" smtClean="0">
                <a:solidFill>
                  <a:schemeClr val="tx2">
                    <a:lumMod val="50000"/>
                  </a:schemeClr>
                </a:solidFill>
              </a:rPr>
              <a:t>       n</a:t>
            </a:r>
          </a:p>
          <a:p>
            <a:r>
              <a:rPr lang="en-CA" sz="5400" dirty="0" smtClean="0">
                <a:solidFill>
                  <a:schemeClr val="tx2">
                    <a:lumMod val="50000"/>
                  </a:schemeClr>
                </a:solidFill>
              </a:rPr>
              <a:t>        g </a:t>
            </a:r>
          </a:p>
        </p:txBody>
      </p:sp>
      <p:sp>
        <p:nvSpPr>
          <p:cNvPr id="5" name="TextBox 4"/>
          <p:cNvSpPr txBox="1"/>
          <p:nvPr/>
        </p:nvSpPr>
        <p:spPr>
          <a:xfrm>
            <a:off x="5148064" y="2636912"/>
            <a:ext cx="3672408" cy="769441"/>
          </a:xfrm>
          <a:prstGeom prst="rect">
            <a:avLst/>
          </a:prstGeom>
          <a:noFill/>
        </p:spPr>
        <p:txBody>
          <a:bodyPr wrap="square" rtlCol="0">
            <a:spAutoFit/>
          </a:bodyPr>
          <a:lstStyle/>
          <a:p>
            <a:r>
              <a:rPr lang="en-CA" sz="4400" dirty="0" smtClean="0">
                <a:effectLst>
                  <a:outerShdw blurRad="60007" dir="2000400" sy="-30000" kx="-800400" algn="bl" rotWithShape="0">
                    <a:prstClr val="black">
                      <a:alpha val="20000"/>
                    </a:prstClr>
                  </a:outerShdw>
                </a:effectLst>
                <a:latin typeface="Rockwell Extra Bold" pitchFamily="18" charset="0"/>
              </a:rPr>
              <a:t>strategies</a:t>
            </a:r>
            <a:endParaRPr lang="en-CA" sz="4400" dirty="0">
              <a:effectLst>
                <a:outerShdw blurRad="60007" dir="2000400" sy="-30000" kx="-800400" algn="bl" rotWithShape="0">
                  <a:prstClr val="black">
                    <a:alpha val="20000"/>
                  </a:prstClr>
                </a:outerShdw>
              </a:effectLst>
              <a:latin typeface="Rockwell Extra Bold" pitchFamily="18" charset="0"/>
            </a:endParaRPr>
          </a:p>
        </p:txBody>
      </p:sp>
    </p:spTree>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1883</Words>
  <Application>Microsoft Office PowerPoint</Application>
  <PresentationFormat>On-screen Show (4:3)</PresentationFormat>
  <Paragraphs>160</Paragraphs>
  <Slides>34</Slides>
  <Notes>27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Technology in a JK Classroom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in Our Classroom</dc:title>
  <dc:creator>Andrew Wray</dc:creator>
  <cp:lastModifiedBy>Andrew Wray</cp:lastModifiedBy>
  <cp:revision>117</cp:revision>
  <dcterms:created xsi:type="dcterms:W3CDTF">2013-05-11T13:10:43Z</dcterms:created>
  <dcterms:modified xsi:type="dcterms:W3CDTF">2013-05-13T02:20:24Z</dcterms:modified>
</cp:coreProperties>
</file>